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7" r:id="rId2"/>
    <p:sldId id="256" r:id="rId3"/>
    <p:sldId id="258" r:id="rId4"/>
    <p:sldId id="259" r:id="rId5"/>
    <p:sldId id="316" r:id="rId6"/>
    <p:sldId id="283" r:id="rId7"/>
    <p:sldId id="261" r:id="rId8"/>
    <p:sldId id="307" r:id="rId9"/>
    <p:sldId id="310" r:id="rId10"/>
    <p:sldId id="309" r:id="rId11"/>
    <p:sldId id="308" r:id="rId12"/>
    <p:sldId id="306" r:id="rId13"/>
    <p:sldId id="305" r:id="rId14"/>
    <p:sldId id="284" r:id="rId15"/>
    <p:sldId id="285" r:id="rId16"/>
    <p:sldId id="295" r:id="rId17"/>
    <p:sldId id="294" r:id="rId18"/>
    <p:sldId id="293" r:id="rId19"/>
    <p:sldId id="292" r:id="rId20"/>
    <p:sldId id="291" r:id="rId21"/>
    <p:sldId id="290" r:id="rId22"/>
    <p:sldId id="289" r:id="rId23"/>
    <p:sldId id="288" r:id="rId24"/>
    <p:sldId id="299" r:id="rId25"/>
    <p:sldId id="287" r:id="rId26"/>
    <p:sldId id="298" r:id="rId27"/>
    <p:sldId id="297" r:id="rId28"/>
    <p:sldId id="286" r:id="rId29"/>
    <p:sldId id="296" r:id="rId30"/>
    <p:sldId id="303" r:id="rId31"/>
    <p:sldId id="311" r:id="rId32"/>
    <p:sldId id="312" r:id="rId33"/>
    <p:sldId id="314" r:id="rId34"/>
    <p:sldId id="315" r:id="rId35"/>
    <p:sldId id="317" r:id="rId36"/>
    <p:sldId id="27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0909"/>
    <a:srgbClr val="12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91" autoAdjust="0"/>
  </p:normalViewPr>
  <p:slideViewPr>
    <p:cSldViewPr snapToGrid="0">
      <p:cViewPr varScale="1">
        <p:scale>
          <a:sx n="97" d="100"/>
          <a:sy n="97" d="100"/>
        </p:scale>
        <p:origin x="552" y="6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P1-P1-S-20-01</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C07EB-4237-4689-BCEC-FD229CC771D1}" type="datetime1">
              <a:rPr lang="en-US" smtClean="0"/>
              <a:t>5/16/2024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Project Title</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E0E158-A96C-43C6-AFDA-24EFFE696CDF}" type="slidenum">
              <a:rPr lang="en-US" smtClean="0"/>
              <a:t>‹#›</a:t>
            </a:fld>
            <a:endParaRPr lang="en-US"/>
          </a:p>
        </p:txBody>
      </p:sp>
    </p:spTree>
    <p:extLst>
      <p:ext uri="{BB962C8B-B14F-4D97-AF65-F5344CB8AC3E}">
        <p14:creationId xmlns:p14="http://schemas.microsoft.com/office/powerpoint/2010/main" val="89731042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P1-P1-S-20-01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9EB05-2993-4ED6-B183-9B70D1358DF2}" type="datetime1">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Project Title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FEFBD-D254-4142-B3DF-3182BB9EBA19}" type="slidenum">
              <a:rPr lang="en-US" smtClean="0"/>
              <a:t>‹#›</a:t>
            </a:fld>
            <a:endParaRPr lang="en-US"/>
          </a:p>
        </p:txBody>
      </p:sp>
    </p:spTree>
    <p:extLst>
      <p:ext uri="{BB962C8B-B14F-4D97-AF65-F5344CB8AC3E}">
        <p14:creationId xmlns:p14="http://schemas.microsoft.com/office/powerpoint/2010/main" val="225897768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a:t>
            </a:fld>
            <a:endParaRPr lang="en-US"/>
          </a:p>
        </p:txBody>
      </p:sp>
    </p:spTree>
    <p:extLst>
      <p:ext uri="{BB962C8B-B14F-4D97-AF65-F5344CB8AC3E}">
        <p14:creationId xmlns:p14="http://schemas.microsoft.com/office/powerpoint/2010/main" val="80737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Generalization: smoking</a:t>
            </a:r>
            <a:r>
              <a:rPr lang="en-US" baseline="0" dirty="0" smtClean="0"/>
              <a:t> behavior (child inherits) and </a:t>
            </a:r>
            <a:r>
              <a:rPr lang="en-US" b="1" baseline="0" dirty="0" smtClean="0"/>
              <a:t>adds</a:t>
            </a:r>
            <a:r>
              <a:rPr lang="en-US" baseline="0" dirty="0" smtClean="0"/>
              <a:t> to parent detect behavior</a:t>
            </a:r>
          </a:p>
          <a:p>
            <a:endParaRPr lang="en-US" dirty="0" smtClean="0"/>
          </a:p>
          <a:p>
            <a:r>
              <a:rPr lang="en-US" dirty="0" smtClean="0"/>
              <a:t>Include:</a:t>
            </a:r>
            <a:r>
              <a:rPr lang="en-US" baseline="0" dirty="0" smtClean="0"/>
              <a:t> included use case detect behavior never stands alone, it occurs because address alert is a greater significant use case </a:t>
            </a:r>
          </a:p>
          <a:p>
            <a:endParaRPr lang="en-US" baseline="0" dirty="0" smtClean="0"/>
          </a:p>
          <a:p>
            <a:r>
              <a:rPr lang="en-US" baseline="0" dirty="0" smtClean="0"/>
              <a:t>Extend: base can stand alone (view data) but extension can be done on its behavior under certain conditions by another use case (search and filter)</a:t>
            </a:r>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10</a:t>
            </a:fld>
            <a:endParaRPr lang="en-US"/>
          </a:p>
        </p:txBody>
      </p:sp>
    </p:spTree>
    <p:extLst>
      <p:ext uri="{BB962C8B-B14F-4D97-AF65-F5344CB8AC3E}">
        <p14:creationId xmlns:p14="http://schemas.microsoft.com/office/powerpoint/2010/main" val="243408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Generalization: smoking</a:t>
            </a:r>
            <a:r>
              <a:rPr lang="en-US" baseline="0" dirty="0" smtClean="0"/>
              <a:t> behavior (child inherits) and </a:t>
            </a:r>
            <a:r>
              <a:rPr lang="en-US" b="1" baseline="0" dirty="0" smtClean="0"/>
              <a:t>adds</a:t>
            </a:r>
            <a:r>
              <a:rPr lang="en-US" baseline="0" dirty="0" smtClean="0"/>
              <a:t> to parent detect behavior</a:t>
            </a:r>
          </a:p>
          <a:p>
            <a:endParaRPr lang="en-US" dirty="0" smtClean="0"/>
          </a:p>
          <a:p>
            <a:r>
              <a:rPr lang="en-US" dirty="0" smtClean="0"/>
              <a:t>Include:</a:t>
            </a:r>
            <a:r>
              <a:rPr lang="en-US" baseline="0" dirty="0" smtClean="0"/>
              <a:t> included use case detect behavior never stands alone, it occurs because address alert is a greater significant use case </a:t>
            </a:r>
          </a:p>
          <a:p>
            <a:endParaRPr lang="en-US" baseline="0" dirty="0" smtClean="0"/>
          </a:p>
          <a:p>
            <a:r>
              <a:rPr lang="en-US" baseline="0" dirty="0" smtClean="0"/>
              <a:t>Extend: base can stand alone (view data) but extension can be done on its behavior under certain conditions by another use case (search and filter)</a:t>
            </a:r>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11</a:t>
            </a:fld>
            <a:endParaRPr lang="en-US"/>
          </a:p>
        </p:txBody>
      </p:sp>
    </p:spTree>
    <p:extLst>
      <p:ext uri="{BB962C8B-B14F-4D97-AF65-F5344CB8AC3E}">
        <p14:creationId xmlns:p14="http://schemas.microsoft.com/office/powerpoint/2010/main" val="403335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Generalization: smoking</a:t>
            </a:r>
            <a:r>
              <a:rPr lang="en-US" baseline="0" dirty="0" smtClean="0"/>
              <a:t> behavior (child inherits) and </a:t>
            </a:r>
            <a:r>
              <a:rPr lang="en-US" b="1" baseline="0" dirty="0" smtClean="0"/>
              <a:t>adds</a:t>
            </a:r>
            <a:r>
              <a:rPr lang="en-US" baseline="0" dirty="0" smtClean="0"/>
              <a:t> to parent detect behavior</a:t>
            </a:r>
          </a:p>
          <a:p>
            <a:endParaRPr lang="en-US" dirty="0" smtClean="0"/>
          </a:p>
          <a:p>
            <a:r>
              <a:rPr lang="en-US" dirty="0" smtClean="0"/>
              <a:t>Include:</a:t>
            </a:r>
            <a:r>
              <a:rPr lang="en-US" baseline="0" dirty="0" smtClean="0"/>
              <a:t> included use case detect behavior never stands alone, it occurs because address alert is a greater significant use case </a:t>
            </a:r>
          </a:p>
          <a:p>
            <a:endParaRPr lang="en-US" baseline="0" dirty="0" smtClean="0"/>
          </a:p>
          <a:p>
            <a:r>
              <a:rPr lang="en-US" baseline="0" dirty="0" smtClean="0"/>
              <a:t>Extend: base can stand alone (view data) but extension can be done on its behavior under certain conditions by another use case (search and filter)</a:t>
            </a:r>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12</a:t>
            </a:fld>
            <a:endParaRPr lang="en-US"/>
          </a:p>
        </p:txBody>
      </p:sp>
    </p:spTree>
    <p:extLst>
      <p:ext uri="{BB962C8B-B14F-4D97-AF65-F5344CB8AC3E}">
        <p14:creationId xmlns:p14="http://schemas.microsoft.com/office/powerpoint/2010/main" val="3901596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Generalization: smoking</a:t>
            </a:r>
            <a:r>
              <a:rPr lang="en-US" baseline="0" dirty="0" smtClean="0"/>
              <a:t> behavior (child inherits) and </a:t>
            </a:r>
            <a:r>
              <a:rPr lang="en-US" b="1" baseline="0" dirty="0" smtClean="0"/>
              <a:t>adds</a:t>
            </a:r>
            <a:r>
              <a:rPr lang="en-US" baseline="0" dirty="0" smtClean="0"/>
              <a:t> to parent detect behavior</a:t>
            </a:r>
          </a:p>
          <a:p>
            <a:endParaRPr lang="en-US" dirty="0" smtClean="0"/>
          </a:p>
          <a:p>
            <a:r>
              <a:rPr lang="en-US" dirty="0" smtClean="0"/>
              <a:t>Include:</a:t>
            </a:r>
            <a:r>
              <a:rPr lang="en-US" baseline="0" dirty="0" smtClean="0"/>
              <a:t> included use case detect behavior never stands alone, it occurs because address alert is a greater significant use case </a:t>
            </a:r>
          </a:p>
          <a:p>
            <a:endParaRPr lang="en-US" baseline="0" dirty="0" smtClean="0"/>
          </a:p>
          <a:p>
            <a:r>
              <a:rPr lang="en-US" baseline="0" dirty="0" smtClean="0"/>
              <a:t>Extend: base can stand alone (view data) but extension can be done on its behavior under certain conditions by another use case (search and filter)</a:t>
            </a:r>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13</a:t>
            </a:fld>
            <a:endParaRPr lang="en-US"/>
          </a:p>
        </p:txBody>
      </p:sp>
    </p:spTree>
    <p:extLst>
      <p:ext uri="{BB962C8B-B14F-4D97-AF65-F5344CB8AC3E}">
        <p14:creationId xmlns:p14="http://schemas.microsoft.com/office/powerpoint/2010/main" val="1504264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P1-P1-S-20-01</a:t>
            </a:r>
            <a:endParaRPr lang="en-US"/>
          </a:p>
        </p:txBody>
      </p:sp>
      <p:sp>
        <p:nvSpPr>
          <p:cNvPr id="5" name="Date Placeholder 4"/>
          <p:cNvSpPr>
            <a:spLocks noGrp="1"/>
          </p:cNvSpPr>
          <p:nvPr>
            <p:ph type="dt" idx="11"/>
          </p:nvPr>
        </p:nvSpPr>
        <p:spPr/>
        <p:txBody>
          <a:bodyPr/>
          <a:lstStyle/>
          <a:p>
            <a:fld id="{AE19EB05-2993-4ED6-B183-9B70D1358DF2}" type="datetime1">
              <a:rPr lang="en-US" smtClean="0"/>
              <a:t>5/16/2024</a:t>
            </a:fld>
            <a:endParaRPr lang="en-US"/>
          </a:p>
        </p:txBody>
      </p:sp>
      <p:sp>
        <p:nvSpPr>
          <p:cNvPr id="6" name="Footer Placeholder 5"/>
          <p:cNvSpPr>
            <a:spLocks noGrp="1"/>
          </p:cNvSpPr>
          <p:nvPr>
            <p:ph type="ftr" sz="quarter" idx="12"/>
          </p:nvPr>
        </p:nvSpPr>
        <p:spPr/>
        <p:txBody>
          <a:bodyPr/>
          <a:lstStyle/>
          <a:p>
            <a:r>
              <a:rPr lang="en-US" smtClean="0"/>
              <a:t>Project Title</a:t>
            </a:r>
            <a:endParaRPr lang="en-US"/>
          </a:p>
        </p:txBody>
      </p:sp>
      <p:sp>
        <p:nvSpPr>
          <p:cNvPr id="7" name="Slide Number Placeholder 6"/>
          <p:cNvSpPr>
            <a:spLocks noGrp="1"/>
          </p:cNvSpPr>
          <p:nvPr>
            <p:ph type="sldNum" sz="quarter" idx="13"/>
          </p:nvPr>
        </p:nvSpPr>
        <p:spPr/>
        <p:txBody>
          <a:bodyPr/>
          <a:lstStyle/>
          <a:p>
            <a:fld id="{786FEFBD-D254-4142-B3DF-3182BB9EBA19}" type="slidenum">
              <a:rPr lang="en-US" smtClean="0"/>
              <a:t>14</a:t>
            </a:fld>
            <a:endParaRPr lang="en-US"/>
          </a:p>
        </p:txBody>
      </p:sp>
    </p:spTree>
    <p:extLst>
      <p:ext uri="{BB962C8B-B14F-4D97-AF65-F5344CB8AC3E}">
        <p14:creationId xmlns:p14="http://schemas.microsoft.com/office/powerpoint/2010/main" val="2542111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P1-P1-S-20-01</a:t>
            </a:r>
            <a:endParaRPr lang="en-US"/>
          </a:p>
        </p:txBody>
      </p:sp>
      <p:sp>
        <p:nvSpPr>
          <p:cNvPr id="5" name="Date Placeholder 4"/>
          <p:cNvSpPr>
            <a:spLocks noGrp="1"/>
          </p:cNvSpPr>
          <p:nvPr>
            <p:ph type="dt" idx="11"/>
          </p:nvPr>
        </p:nvSpPr>
        <p:spPr/>
        <p:txBody>
          <a:bodyPr/>
          <a:lstStyle/>
          <a:p>
            <a:fld id="{AE19EB05-2993-4ED6-B183-9B70D1358DF2}" type="datetime1">
              <a:rPr lang="en-US" smtClean="0"/>
              <a:t>5/16/2024</a:t>
            </a:fld>
            <a:endParaRPr lang="en-US"/>
          </a:p>
        </p:txBody>
      </p:sp>
      <p:sp>
        <p:nvSpPr>
          <p:cNvPr id="6" name="Footer Placeholder 5"/>
          <p:cNvSpPr>
            <a:spLocks noGrp="1"/>
          </p:cNvSpPr>
          <p:nvPr>
            <p:ph type="ftr" sz="quarter" idx="12"/>
          </p:nvPr>
        </p:nvSpPr>
        <p:spPr/>
        <p:txBody>
          <a:bodyPr/>
          <a:lstStyle/>
          <a:p>
            <a:r>
              <a:rPr lang="en-US" smtClean="0"/>
              <a:t>Project Title</a:t>
            </a:r>
            <a:endParaRPr lang="en-US"/>
          </a:p>
        </p:txBody>
      </p:sp>
      <p:sp>
        <p:nvSpPr>
          <p:cNvPr id="7" name="Slide Number Placeholder 6"/>
          <p:cNvSpPr>
            <a:spLocks noGrp="1"/>
          </p:cNvSpPr>
          <p:nvPr>
            <p:ph type="sldNum" sz="quarter" idx="13"/>
          </p:nvPr>
        </p:nvSpPr>
        <p:spPr/>
        <p:txBody>
          <a:bodyPr/>
          <a:lstStyle/>
          <a:p>
            <a:fld id="{786FEFBD-D254-4142-B3DF-3182BB9EBA19}" type="slidenum">
              <a:rPr lang="en-US" smtClean="0"/>
              <a:t>15</a:t>
            </a:fld>
            <a:endParaRPr lang="en-US"/>
          </a:p>
        </p:txBody>
      </p:sp>
    </p:spTree>
    <p:extLst>
      <p:ext uri="{BB962C8B-B14F-4D97-AF65-F5344CB8AC3E}">
        <p14:creationId xmlns:p14="http://schemas.microsoft.com/office/powerpoint/2010/main" val="379092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First</a:t>
            </a:r>
            <a:r>
              <a:rPr lang="en-US" b="1" baseline="0" dirty="0" smtClean="0"/>
              <a:t> point: </a:t>
            </a:r>
            <a:r>
              <a:rPr lang="en-US" baseline="0" dirty="0" smtClean="0"/>
              <a:t>CNN kay </a:t>
            </a:r>
            <a:r>
              <a:rPr lang="en-US" baseline="0" dirty="0" err="1" smtClean="0"/>
              <a:t>liye</a:t>
            </a:r>
            <a:r>
              <a:rPr lang="en-US" baseline="0" dirty="0" smtClean="0"/>
              <a:t> computational power resources run out.</a:t>
            </a:r>
          </a:p>
          <a:p>
            <a:endParaRPr lang="en-US" dirty="0" smtClean="0"/>
          </a:p>
          <a:p>
            <a:r>
              <a:rPr lang="en-US" b="1" dirty="0" smtClean="0"/>
              <a:t>DLIB:</a:t>
            </a:r>
            <a:r>
              <a:rPr lang="en-US" baseline="0" dirty="0" smtClean="0"/>
              <a:t> </a:t>
            </a:r>
            <a:r>
              <a:rPr lang="en-US" sz="1200" b="0" i="0" kern="1200" dirty="0" err="1" smtClean="0">
                <a:solidFill>
                  <a:schemeClr val="tx1"/>
                </a:solidFill>
                <a:effectLst/>
                <a:latin typeface="+mn-lt"/>
                <a:ea typeface="+mn-ea"/>
                <a:cs typeface="+mn-cs"/>
              </a:rPr>
              <a:t>Dlib</a:t>
            </a:r>
            <a:r>
              <a:rPr lang="en-US" sz="1200" b="0" i="0" kern="1200" dirty="0" smtClean="0">
                <a:solidFill>
                  <a:schemeClr val="tx1"/>
                </a:solidFill>
                <a:effectLst/>
                <a:latin typeface="+mn-lt"/>
                <a:ea typeface="+mn-ea"/>
                <a:cs typeface="+mn-cs"/>
              </a:rPr>
              <a:t> is a popular toolkit for machine learning that is used primarily for computer vision and image processing tasks, such as face recognition, facial landmark detection, object detection, and more. It is written in C++ but has Python bindings, making it easily accessible from Python code.</a:t>
            </a:r>
            <a:endParaRPr lang="en-US" dirty="0"/>
          </a:p>
        </p:txBody>
      </p:sp>
      <p:sp>
        <p:nvSpPr>
          <p:cNvPr id="4" name="Header Placeholder 3"/>
          <p:cNvSpPr>
            <a:spLocks noGrp="1"/>
          </p:cNvSpPr>
          <p:nvPr>
            <p:ph type="hdr" sz="quarter" idx="10"/>
          </p:nvPr>
        </p:nvSpPr>
        <p:spPr/>
        <p:txBody>
          <a:bodyPr/>
          <a:lstStyle/>
          <a:p>
            <a:r>
              <a:rPr lang="en-US" smtClean="0"/>
              <a:t>P1-P1-S-20-01</a:t>
            </a:r>
            <a:endParaRPr lang="en-US"/>
          </a:p>
        </p:txBody>
      </p:sp>
      <p:sp>
        <p:nvSpPr>
          <p:cNvPr id="5" name="Date Placeholder 4"/>
          <p:cNvSpPr>
            <a:spLocks noGrp="1"/>
          </p:cNvSpPr>
          <p:nvPr>
            <p:ph type="dt" idx="11"/>
          </p:nvPr>
        </p:nvSpPr>
        <p:spPr/>
        <p:txBody>
          <a:bodyPr/>
          <a:lstStyle/>
          <a:p>
            <a:fld id="{AE19EB05-2993-4ED6-B183-9B70D1358DF2}" type="datetime1">
              <a:rPr lang="en-US" smtClean="0"/>
              <a:t>5/16/2024</a:t>
            </a:fld>
            <a:endParaRPr lang="en-US"/>
          </a:p>
        </p:txBody>
      </p:sp>
      <p:sp>
        <p:nvSpPr>
          <p:cNvPr id="6" name="Footer Placeholder 5"/>
          <p:cNvSpPr>
            <a:spLocks noGrp="1"/>
          </p:cNvSpPr>
          <p:nvPr>
            <p:ph type="ftr" sz="quarter" idx="12"/>
          </p:nvPr>
        </p:nvSpPr>
        <p:spPr/>
        <p:txBody>
          <a:bodyPr/>
          <a:lstStyle/>
          <a:p>
            <a:r>
              <a:rPr lang="en-US" smtClean="0"/>
              <a:t>Project Title</a:t>
            </a:r>
            <a:endParaRPr lang="en-US"/>
          </a:p>
        </p:txBody>
      </p:sp>
      <p:sp>
        <p:nvSpPr>
          <p:cNvPr id="7" name="Slide Number Placeholder 6"/>
          <p:cNvSpPr>
            <a:spLocks noGrp="1"/>
          </p:cNvSpPr>
          <p:nvPr>
            <p:ph type="sldNum" sz="quarter" idx="13"/>
          </p:nvPr>
        </p:nvSpPr>
        <p:spPr/>
        <p:txBody>
          <a:bodyPr/>
          <a:lstStyle/>
          <a:p>
            <a:fld id="{786FEFBD-D254-4142-B3DF-3182BB9EBA19}" type="slidenum">
              <a:rPr lang="en-US" smtClean="0"/>
              <a:t>31</a:t>
            </a:fld>
            <a:endParaRPr lang="en-US"/>
          </a:p>
        </p:txBody>
      </p:sp>
    </p:spTree>
    <p:extLst>
      <p:ext uri="{BB962C8B-B14F-4D97-AF65-F5344CB8AC3E}">
        <p14:creationId xmlns:p14="http://schemas.microsoft.com/office/powerpoint/2010/main" val="3795910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First</a:t>
            </a:r>
            <a:r>
              <a:rPr lang="en-US" b="1" baseline="0" dirty="0" smtClean="0"/>
              <a:t> point: </a:t>
            </a:r>
            <a:r>
              <a:rPr lang="en-US" baseline="0" dirty="0" smtClean="0"/>
              <a:t>CNN kay </a:t>
            </a:r>
            <a:r>
              <a:rPr lang="en-US" baseline="0" dirty="0" err="1" smtClean="0"/>
              <a:t>liye</a:t>
            </a:r>
            <a:r>
              <a:rPr lang="en-US" baseline="0" dirty="0" smtClean="0"/>
              <a:t> computational power resources run out.</a:t>
            </a:r>
          </a:p>
          <a:p>
            <a:endParaRPr lang="en-US" dirty="0" smtClean="0"/>
          </a:p>
          <a:p>
            <a:r>
              <a:rPr lang="en-US" b="1" dirty="0" smtClean="0"/>
              <a:t>DLIB:</a:t>
            </a:r>
            <a:r>
              <a:rPr lang="en-US" baseline="0" dirty="0" smtClean="0"/>
              <a:t> </a:t>
            </a:r>
            <a:r>
              <a:rPr lang="en-US" sz="1200" b="0" i="0" kern="1200" dirty="0" err="1" smtClean="0">
                <a:solidFill>
                  <a:schemeClr val="tx1"/>
                </a:solidFill>
                <a:effectLst/>
                <a:latin typeface="+mn-lt"/>
                <a:ea typeface="+mn-ea"/>
                <a:cs typeface="+mn-cs"/>
              </a:rPr>
              <a:t>Dlib</a:t>
            </a:r>
            <a:r>
              <a:rPr lang="en-US" sz="1200" b="0" i="0" kern="1200" dirty="0" smtClean="0">
                <a:solidFill>
                  <a:schemeClr val="tx1"/>
                </a:solidFill>
                <a:effectLst/>
                <a:latin typeface="+mn-lt"/>
                <a:ea typeface="+mn-ea"/>
                <a:cs typeface="+mn-cs"/>
              </a:rPr>
              <a:t> is a popular toolkit for machine learning that is used primarily for computer vision and image processing tasks, such as face recognition, facial landmark detection, object detection, and more. It is written in C++ but has Python bindings, making it easily accessible from Python code.</a:t>
            </a:r>
            <a:endParaRPr lang="en-US" dirty="0"/>
          </a:p>
        </p:txBody>
      </p:sp>
      <p:sp>
        <p:nvSpPr>
          <p:cNvPr id="4" name="Header Placeholder 3"/>
          <p:cNvSpPr>
            <a:spLocks noGrp="1"/>
          </p:cNvSpPr>
          <p:nvPr>
            <p:ph type="hdr" sz="quarter" idx="10"/>
          </p:nvPr>
        </p:nvSpPr>
        <p:spPr/>
        <p:txBody>
          <a:bodyPr/>
          <a:lstStyle/>
          <a:p>
            <a:r>
              <a:rPr lang="en-US" smtClean="0"/>
              <a:t>P1-P1-S-20-01</a:t>
            </a:r>
            <a:endParaRPr lang="en-US"/>
          </a:p>
        </p:txBody>
      </p:sp>
      <p:sp>
        <p:nvSpPr>
          <p:cNvPr id="5" name="Date Placeholder 4"/>
          <p:cNvSpPr>
            <a:spLocks noGrp="1"/>
          </p:cNvSpPr>
          <p:nvPr>
            <p:ph type="dt" idx="11"/>
          </p:nvPr>
        </p:nvSpPr>
        <p:spPr/>
        <p:txBody>
          <a:bodyPr/>
          <a:lstStyle/>
          <a:p>
            <a:fld id="{AE19EB05-2993-4ED6-B183-9B70D1358DF2}" type="datetime1">
              <a:rPr lang="en-US" smtClean="0"/>
              <a:t>5/16/2024</a:t>
            </a:fld>
            <a:endParaRPr lang="en-US"/>
          </a:p>
        </p:txBody>
      </p:sp>
      <p:sp>
        <p:nvSpPr>
          <p:cNvPr id="6" name="Footer Placeholder 5"/>
          <p:cNvSpPr>
            <a:spLocks noGrp="1"/>
          </p:cNvSpPr>
          <p:nvPr>
            <p:ph type="ftr" sz="quarter" idx="12"/>
          </p:nvPr>
        </p:nvSpPr>
        <p:spPr/>
        <p:txBody>
          <a:bodyPr/>
          <a:lstStyle/>
          <a:p>
            <a:r>
              <a:rPr lang="en-US" smtClean="0"/>
              <a:t>Project Title</a:t>
            </a:r>
            <a:endParaRPr lang="en-US"/>
          </a:p>
        </p:txBody>
      </p:sp>
      <p:sp>
        <p:nvSpPr>
          <p:cNvPr id="7" name="Slide Number Placeholder 6"/>
          <p:cNvSpPr>
            <a:spLocks noGrp="1"/>
          </p:cNvSpPr>
          <p:nvPr>
            <p:ph type="sldNum" sz="quarter" idx="13"/>
          </p:nvPr>
        </p:nvSpPr>
        <p:spPr/>
        <p:txBody>
          <a:bodyPr/>
          <a:lstStyle/>
          <a:p>
            <a:fld id="{786FEFBD-D254-4142-B3DF-3182BB9EBA19}" type="slidenum">
              <a:rPr lang="en-US" smtClean="0"/>
              <a:t>32</a:t>
            </a:fld>
            <a:endParaRPr lang="en-US"/>
          </a:p>
        </p:txBody>
      </p:sp>
    </p:spTree>
    <p:extLst>
      <p:ext uri="{BB962C8B-B14F-4D97-AF65-F5344CB8AC3E}">
        <p14:creationId xmlns:p14="http://schemas.microsoft.com/office/powerpoint/2010/main" val="2954855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First</a:t>
            </a:r>
            <a:r>
              <a:rPr lang="en-US" b="1" baseline="0" dirty="0" smtClean="0"/>
              <a:t> point: </a:t>
            </a:r>
            <a:r>
              <a:rPr lang="en-US" baseline="0" dirty="0" smtClean="0"/>
              <a:t>CNN kay </a:t>
            </a:r>
            <a:r>
              <a:rPr lang="en-US" baseline="0" dirty="0" err="1" smtClean="0"/>
              <a:t>liye</a:t>
            </a:r>
            <a:r>
              <a:rPr lang="en-US" baseline="0" dirty="0" smtClean="0"/>
              <a:t> computational power resources run out.</a:t>
            </a:r>
          </a:p>
          <a:p>
            <a:endParaRPr lang="en-US" dirty="0" smtClean="0"/>
          </a:p>
          <a:p>
            <a:r>
              <a:rPr lang="en-US" b="1" dirty="0" smtClean="0"/>
              <a:t>DLIB:</a:t>
            </a:r>
            <a:r>
              <a:rPr lang="en-US" baseline="0" dirty="0" smtClean="0"/>
              <a:t> </a:t>
            </a:r>
            <a:r>
              <a:rPr lang="en-US" sz="1200" b="0" i="0" kern="1200" dirty="0" err="1" smtClean="0">
                <a:solidFill>
                  <a:schemeClr val="tx1"/>
                </a:solidFill>
                <a:effectLst/>
                <a:latin typeface="+mn-lt"/>
                <a:ea typeface="+mn-ea"/>
                <a:cs typeface="+mn-cs"/>
              </a:rPr>
              <a:t>Dlib</a:t>
            </a:r>
            <a:r>
              <a:rPr lang="en-US" sz="1200" b="0" i="0" kern="1200" dirty="0" smtClean="0">
                <a:solidFill>
                  <a:schemeClr val="tx1"/>
                </a:solidFill>
                <a:effectLst/>
                <a:latin typeface="+mn-lt"/>
                <a:ea typeface="+mn-ea"/>
                <a:cs typeface="+mn-cs"/>
              </a:rPr>
              <a:t> is a popular toolkit for machine learning that is used primarily for computer vision and image processing tasks, such as face recognition, facial landmark detection, object detection, and more. It is written in C++ but has Python bindings, making it easily accessible from Python code.</a:t>
            </a:r>
            <a:endParaRPr lang="en-US" dirty="0"/>
          </a:p>
        </p:txBody>
      </p:sp>
      <p:sp>
        <p:nvSpPr>
          <p:cNvPr id="4" name="Header Placeholder 3"/>
          <p:cNvSpPr>
            <a:spLocks noGrp="1"/>
          </p:cNvSpPr>
          <p:nvPr>
            <p:ph type="hdr" sz="quarter" idx="10"/>
          </p:nvPr>
        </p:nvSpPr>
        <p:spPr/>
        <p:txBody>
          <a:bodyPr/>
          <a:lstStyle/>
          <a:p>
            <a:r>
              <a:rPr lang="en-US" smtClean="0"/>
              <a:t>P1-P1-S-20-01</a:t>
            </a:r>
            <a:endParaRPr lang="en-US"/>
          </a:p>
        </p:txBody>
      </p:sp>
      <p:sp>
        <p:nvSpPr>
          <p:cNvPr id="5" name="Date Placeholder 4"/>
          <p:cNvSpPr>
            <a:spLocks noGrp="1"/>
          </p:cNvSpPr>
          <p:nvPr>
            <p:ph type="dt" idx="11"/>
          </p:nvPr>
        </p:nvSpPr>
        <p:spPr/>
        <p:txBody>
          <a:bodyPr/>
          <a:lstStyle/>
          <a:p>
            <a:fld id="{AE19EB05-2993-4ED6-B183-9B70D1358DF2}" type="datetime1">
              <a:rPr lang="en-US" smtClean="0"/>
              <a:t>5/16/2024</a:t>
            </a:fld>
            <a:endParaRPr lang="en-US"/>
          </a:p>
        </p:txBody>
      </p:sp>
      <p:sp>
        <p:nvSpPr>
          <p:cNvPr id="6" name="Footer Placeholder 5"/>
          <p:cNvSpPr>
            <a:spLocks noGrp="1"/>
          </p:cNvSpPr>
          <p:nvPr>
            <p:ph type="ftr" sz="quarter" idx="12"/>
          </p:nvPr>
        </p:nvSpPr>
        <p:spPr/>
        <p:txBody>
          <a:bodyPr/>
          <a:lstStyle/>
          <a:p>
            <a:r>
              <a:rPr lang="en-US" smtClean="0"/>
              <a:t>Project Title</a:t>
            </a:r>
            <a:endParaRPr lang="en-US"/>
          </a:p>
        </p:txBody>
      </p:sp>
      <p:sp>
        <p:nvSpPr>
          <p:cNvPr id="7" name="Slide Number Placeholder 6"/>
          <p:cNvSpPr>
            <a:spLocks noGrp="1"/>
          </p:cNvSpPr>
          <p:nvPr>
            <p:ph type="sldNum" sz="quarter" idx="13"/>
          </p:nvPr>
        </p:nvSpPr>
        <p:spPr/>
        <p:txBody>
          <a:bodyPr/>
          <a:lstStyle/>
          <a:p>
            <a:fld id="{786FEFBD-D254-4142-B3DF-3182BB9EBA19}" type="slidenum">
              <a:rPr lang="en-US" smtClean="0"/>
              <a:t>33</a:t>
            </a:fld>
            <a:endParaRPr lang="en-US"/>
          </a:p>
        </p:txBody>
      </p:sp>
    </p:spTree>
    <p:extLst>
      <p:ext uri="{BB962C8B-B14F-4D97-AF65-F5344CB8AC3E}">
        <p14:creationId xmlns:p14="http://schemas.microsoft.com/office/powerpoint/2010/main" val="334556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First</a:t>
            </a:r>
            <a:r>
              <a:rPr lang="en-US" b="1" baseline="0" dirty="0" smtClean="0"/>
              <a:t> point: </a:t>
            </a:r>
            <a:r>
              <a:rPr lang="en-US" baseline="0" dirty="0" smtClean="0"/>
              <a:t>CNN kay </a:t>
            </a:r>
            <a:r>
              <a:rPr lang="en-US" baseline="0" dirty="0" err="1" smtClean="0"/>
              <a:t>liye</a:t>
            </a:r>
            <a:r>
              <a:rPr lang="en-US" baseline="0" dirty="0" smtClean="0"/>
              <a:t> computational power resources run out.</a:t>
            </a:r>
          </a:p>
          <a:p>
            <a:endParaRPr lang="en-US" dirty="0" smtClean="0"/>
          </a:p>
          <a:p>
            <a:r>
              <a:rPr lang="en-US" b="1" dirty="0" smtClean="0"/>
              <a:t>DLIB:</a:t>
            </a:r>
            <a:r>
              <a:rPr lang="en-US" baseline="0" dirty="0" smtClean="0"/>
              <a:t> </a:t>
            </a:r>
            <a:r>
              <a:rPr lang="en-US" sz="1200" b="0" i="0" kern="1200" dirty="0" err="1" smtClean="0">
                <a:solidFill>
                  <a:schemeClr val="tx1"/>
                </a:solidFill>
                <a:effectLst/>
                <a:latin typeface="+mn-lt"/>
                <a:ea typeface="+mn-ea"/>
                <a:cs typeface="+mn-cs"/>
              </a:rPr>
              <a:t>Dlib</a:t>
            </a:r>
            <a:r>
              <a:rPr lang="en-US" sz="1200" b="0" i="0" kern="1200" dirty="0" smtClean="0">
                <a:solidFill>
                  <a:schemeClr val="tx1"/>
                </a:solidFill>
                <a:effectLst/>
                <a:latin typeface="+mn-lt"/>
                <a:ea typeface="+mn-ea"/>
                <a:cs typeface="+mn-cs"/>
              </a:rPr>
              <a:t> is a popular toolkit for machine learning that is used primarily for computer vision and image processing tasks, such as face recognition, facial landmark detection, object detection, and more. It is written in C++ but has Python bindings, making it easily accessible from Python code.</a:t>
            </a:r>
            <a:endParaRPr lang="en-US" dirty="0"/>
          </a:p>
        </p:txBody>
      </p:sp>
      <p:sp>
        <p:nvSpPr>
          <p:cNvPr id="4" name="Header Placeholder 3"/>
          <p:cNvSpPr>
            <a:spLocks noGrp="1"/>
          </p:cNvSpPr>
          <p:nvPr>
            <p:ph type="hdr" sz="quarter" idx="10"/>
          </p:nvPr>
        </p:nvSpPr>
        <p:spPr/>
        <p:txBody>
          <a:bodyPr/>
          <a:lstStyle/>
          <a:p>
            <a:r>
              <a:rPr lang="en-US" smtClean="0"/>
              <a:t>P1-P1-S-20-01</a:t>
            </a:r>
            <a:endParaRPr lang="en-US"/>
          </a:p>
        </p:txBody>
      </p:sp>
      <p:sp>
        <p:nvSpPr>
          <p:cNvPr id="5" name="Date Placeholder 4"/>
          <p:cNvSpPr>
            <a:spLocks noGrp="1"/>
          </p:cNvSpPr>
          <p:nvPr>
            <p:ph type="dt" idx="11"/>
          </p:nvPr>
        </p:nvSpPr>
        <p:spPr/>
        <p:txBody>
          <a:bodyPr/>
          <a:lstStyle/>
          <a:p>
            <a:fld id="{AE19EB05-2993-4ED6-B183-9B70D1358DF2}" type="datetime1">
              <a:rPr lang="en-US" smtClean="0"/>
              <a:t>5/16/2024</a:t>
            </a:fld>
            <a:endParaRPr lang="en-US"/>
          </a:p>
        </p:txBody>
      </p:sp>
      <p:sp>
        <p:nvSpPr>
          <p:cNvPr id="6" name="Footer Placeholder 5"/>
          <p:cNvSpPr>
            <a:spLocks noGrp="1"/>
          </p:cNvSpPr>
          <p:nvPr>
            <p:ph type="ftr" sz="quarter" idx="12"/>
          </p:nvPr>
        </p:nvSpPr>
        <p:spPr/>
        <p:txBody>
          <a:bodyPr/>
          <a:lstStyle/>
          <a:p>
            <a:r>
              <a:rPr lang="en-US" smtClean="0"/>
              <a:t>Project Title</a:t>
            </a:r>
            <a:endParaRPr lang="en-US"/>
          </a:p>
        </p:txBody>
      </p:sp>
      <p:sp>
        <p:nvSpPr>
          <p:cNvPr id="7" name="Slide Number Placeholder 6"/>
          <p:cNvSpPr>
            <a:spLocks noGrp="1"/>
          </p:cNvSpPr>
          <p:nvPr>
            <p:ph type="sldNum" sz="quarter" idx="13"/>
          </p:nvPr>
        </p:nvSpPr>
        <p:spPr/>
        <p:txBody>
          <a:bodyPr/>
          <a:lstStyle/>
          <a:p>
            <a:fld id="{786FEFBD-D254-4142-B3DF-3182BB9EBA19}" type="slidenum">
              <a:rPr lang="en-US" smtClean="0"/>
              <a:t>34</a:t>
            </a:fld>
            <a:endParaRPr lang="en-US"/>
          </a:p>
        </p:txBody>
      </p:sp>
    </p:spTree>
    <p:extLst>
      <p:ext uri="{BB962C8B-B14F-4D97-AF65-F5344CB8AC3E}">
        <p14:creationId xmlns:p14="http://schemas.microsoft.com/office/powerpoint/2010/main" val="162189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6FEFBD-D254-4142-B3DF-3182BB9EBA19}" type="slidenum">
              <a:rPr lang="en-US" smtClean="0"/>
              <a:t>2</a:t>
            </a:fld>
            <a:endParaRPr lang="en-US"/>
          </a:p>
        </p:txBody>
      </p:sp>
      <p:sp>
        <p:nvSpPr>
          <p:cNvPr id="5" name="Footer Placeholder 4"/>
          <p:cNvSpPr>
            <a:spLocks noGrp="1"/>
          </p:cNvSpPr>
          <p:nvPr>
            <p:ph type="ftr" sz="quarter" idx="11"/>
          </p:nvPr>
        </p:nvSpPr>
        <p:spPr/>
        <p:txBody>
          <a:bodyPr/>
          <a:lstStyle/>
          <a:p>
            <a:r>
              <a:rPr lang="en-US"/>
              <a:t>Project Title</a:t>
            </a:r>
          </a:p>
        </p:txBody>
      </p:sp>
      <p:sp>
        <p:nvSpPr>
          <p:cNvPr id="6" name="Header Placeholder 5"/>
          <p:cNvSpPr>
            <a:spLocks noGrp="1"/>
          </p:cNvSpPr>
          <p:nvPr>
            <p:ph type="hdr" sz="quarter" idx="12"/>
          </p:nvPr>
        </p:nvSpPr>
        <p:spPr/>
        <p:txBody>
          <a:bodyPr/>
          <a:lstStyle/>
          <a:p>
            <a:r>
              <a:rPr lang="en-US"/>
              <a:t>P1-P1-S-20-01</a:t>
            </a:r>
          </a:p>
        </p:txBody>
      </p:sp>
      <p:sp>
        <p:nvSpPr>
          <p:cNvPr id="7" name="Date Placeholder 6"/>
          <p:cNvSpPr>
            <a:spLocks noGrp="1"/>
          </p:cNvSpPr>
          <p:nvPr>
            <p:ph type="dt" idx="13"/>
          </p:nvPr>
        </p:nvSpPr>
        <p:spPr/>
        <p:txBody>
          <a:bodyPr/>
          <a:lstStyle/>
          <a:p>
            <a:fld id="{06699198-3357-4EF9-B937-D1C625DCCF6C}" type="datetime1">
              <a:rPr lang="en-US" smtClean="0"/>
              <a:t>5/16/2024</a:t>
            </a:fld>
            <a:endParaRPr lang="en-US"/>
          </a:p>
        </p:txBody>
      </p:sp>
    </p:spTree>
    <p:extLst>
      <p:ext uri="{BB962C8B-B14F-4D97-AF65-F5344CB8AC3E}">
        <p14:creationId xmlns:p14="http://schemas.microsoft.com/office/powerpoint/2010/main" val="49011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35</a:t>
            </a:fld>
            <a:endParaRPr lang="en-US"/>
          </a:p>
        </p:txBody>
      </p:sp>
    </p:spTree>
    <p:extLst>
      <p:ext uri="{BB962C8B-B14F-4D97-AF65-F5344CB8AC3E}">
        <p14:creationId xmlns:p14="http://schemas.microsoft.com/office/powerpoint/2010/main" val="570504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36</a:t>
            </a:fld>
            <a:endParaRPr lang="en-US"/>
          </a:p>
        </p:txBody>
      </p:sp>
    </p:spTree>
    <p:extLst>
      <p:ext uri="{BB962C8B-B14F-4D97-AF65-F5344CB8AC3E}">
        <p14:creationId xmlns:p14="http://schemas.microsoft.com/office/powerpoint/2010/main" val="224262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3</a:t>
            </a:fld>
            <a:endParaRPr lang="en-US"/>
          </a:p>
        </p:txBody>
      </p:sp>
    </p:spTree>
    <p:extLst>
      <p:ext uri="{BB962C8B-B14F-4D97-AF65-F5344CB8AC3E}">
        <p14:creationId xmlns:p14="http://schemas.microsoft.com/office/powerpoint/2010/main" val="869311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4</a:t>
            </a:fld>
            <a:endParaRPr lang="en-US"/>
          </a:p>
        </p:txBody>
      </p:sp>
    </p:spTree>
    <p:extLst>
      <p:ext uri="{BB962C8B-B14F-4D97-AF65-F5344CB8AC3E}">
        <p14:creationId xmlns:p14="http://schemas.microsoft.com/office/powerpoint/2010/main" val="1758451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5</a:t>
            </a:fld>
            <a:endParaRPr lang="en-US"/>
          </a:p>
        </p:txBody>
      </p:sp>
    </p:spTree>
    <p:extLst>
      <p:ext uri="{BB962C8B-B14F-4D97-AF65-F5344CB8AC3E}">
        <p14:creationId xmlns:p14="http://schemas.microsoft.com/office/powerpoint/2010/main" val="4062355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Generalization: smoking</a:t>
            </a:r>
            <a:r>
              <a:rPr lang="en-US" baseline="0" dirty="0" smtClean="0"/>
              <a:t> behavior (child inherits) and </a:t>
            </a:r>
            <a:r>
              <a:rPr lang="en-US" b="1" baseline="0" dirty="0" smtClean="0"/>
              <a:t>adds</a:t>
            </a:r>
            <a:r>
              <a:rPr lang="en-US" baseline="0" dirty="0" smtClean="0"/>
              <a:t> to parent detect behavior</a:t>
            </a:r>
          </a:p>
          <a:p>
            <a:endParaRPr lang="en-US" dirty="0" smtClean="0"/>
          </a:p>
          <a:p>
            <a:r>
              <a:rPr lang="en-US" dirty="0" smtClean="0"/>
              <a:t>Include:</a:t>
            </a:r>
            <a:r>
              <a:rPr lang="en-US" baseline="0" dirty="0" smtClean="0"/>
              <a:t> included use case detect behavior never stands alone, it occurs because address alert is a greater significant use case </a:t>
            </a:r>
          </a:p>
          <a:p>
            <a:endParaRPr lang="en-US" baseline="0" dirty="0" smtClean="0"/>
          </a:p>
          <a:p>
            <a:r>
              <a:rPr lang="en-US" baseline="0" dirty="0" smtClean="0"/>
              <a:t>Extend: base can stand alone (view data) but extension can be done on its behavior under certain conditions by another use case (search and filter)</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P1-P1-S-20-01</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A9DB4D-DA56-4B2F-B2F4-9EBBA2A76FF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5/16/2024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Project Title</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FEFBD-D254-4142-B3DF-3182BB9EBA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874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Generalization: smoking</a:t>
            </a:r>
            <a:r>
              <a:rPr lang="en-US" baseline="0" dirty="0" smtClean="0"/>
              <a:t> behavior (child inherits) and </a:t>
            </a:r>
            <a:r>
              <a:rPr lang="en-US" b="1" baseline="0" dirty="0" smtClean="0"/>
              <a:t>adds</a:t>
            </a:r>
            <a:r>
              <a:rPr lang="en-US" baseline="0" dirty="0" smtClean="0"/>
              <a:t> to parent detect behavior</a:t>
            </a:r>
          </a:p>
          <a:p>
            <a:endParaRPr lang="en-US" dirty="0" smtClean="0"/>
          </a:p>
          <a:p>
            <a:r>
              <a:rPr lang="en-US" dirty="0" smtClean="0"/>
              <a:t>Include:</a:t>
            </a:r>
            <a:r>
              <a:rPr lang="en-US" baseline="0" dirty="0" smtClean="0"/>
              <a:t> included use case detect behavior never stands alone, it occurs because address alert is a greater significant use case </a:t>
            </a:r>
          </a:p>
          <a:p>
            <a:endParaRPr lang="en-US" baseline="0" dirty="0" smtClean="0"/>
          </a:p>
          <a:p>
            <a:r>
              <a:rPr lang="en-US" baseline="0" dirty="0" smtClean="0"/>
              <a:t>Extend: base can stand alone (view data) but extension can be done on its behavior under certain conditions by another use case (search and filter)</a:t>
            </a:r>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7</a:t>
            </a:fld>
            <a:endParaRPr lang="en-US"/>
          </a:p>
        </p:txBody>
      </p:sp>
    </p:spTree>
    <p:extLst>
      <p:ext uri="{BB962C8B-B14F-4D97-AF65-F5344CB8AC3E}">
        <p14:creationId xmlns:p14="http://schemas.microsoft.com/office/powerpoint/2010/main" val="178174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Generalization: smoking</a:t>
            </a:r>
            <a:r>
              <a:rPr lang="en-US" baseline="0" dirty="0" smtClean="0"/>
              <a:t> behavior (child inherits) and </a:t>
            </a:r>
            <a:r>
              <a:rPr lang="en-US" b="1" baseline="0" dirty="0" smtClean="0"/>
              <a:t>adds</a:t>
            </a:r>
            <a:r>
              <a:rPr lang="en-US" baseline="0" dirty="0" smtClean="0"/>
              <a:t> to parent detect behavior</a:t>
            </a:r>
          </a:p>
          <a:p>
            <a:endParaRPr lang="en-US" dirty="0" smtClean="0"/>
          </a:p>
          <a:p>
            <a:r>
              <a:rPr lang="en-US" dirty="0" smtClean="0"/>
              <a:t>Include:</a:t>
            </a:r>
            <a:r>
              <a:rPr lang="en-US" baseline="0" dirty="0" smtClean="0"/>
              <a:t> included use case detect behavior never stands alone, it occurs because address alert is a greater significant use case </a:t>
            </a:r>
          </a:p>
          <a:p>
            <a:endParaRPr lang="en-US" baseline="0" dirty="0" smtClean="0"/>
          </a:p>
          <a:p>
            <a:r>
              <a:rPr lang="en-US" baseline="0" dirty="0" smtClean="0"/>
              <a:t>Extend: base can stand alone (view data) but extension can be done on its behavior under certain conditions by another use case (search and filter)</a:t>
            </a:r>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8</a:t>
            </a:fld>
            <a:endParaRPr lang="en-US"/>
          </a:p>
        </p:txBody>
      </p:sp>
    </p:spTree>
    <p:extLst>
      <p:ext uri="{BB962C8B-B14F-4D97-AF65-F5344CB8AC3E}">
        <p14:creationId xmlns:p14="http://schemas.microsoft.com/office/powerpoint/2010/main" val="3680150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Generalization: smoking</a:t>
            </a:r>
            <a:r>
              <a:rPr lang="en-US" baseline="0" dirty="0" smtClean="0"/>
              <a:t> behavior (child inherits) and </a:t>
            </a:r>
            <a:r>
              <a:rPr lang="en-US" b="1" baseline="0" dirty="0" smtClean="0"/>
              <a:t>adds</a:t>
            </a:r>
            <a:r>
              <a:rPr lang="en-US" baseline="0" dirty="0" smtClean="0"/>
              <a:t> to parent detect behavior</a:t>
            </a:r>
          </a:p>
          <a:p>
            <a:endParaRPr lang="en-US" dirty="0" smtClean="0"/>
          </a:p>
          <a:p>
            <a:r>
              <a:rPr lang="en-US" dirty="0" smtClean="0"/>
              <a:t>Include:</a:t>
            </a:r>
            <a:r>
              <a:rPr lang="en-US" baseline="0" dirty="0" smtClean="0"/>
              <a:t> included use case detect behavior never stands alone, it occurs because address alert is a greater significant use case </a:t>
            </a:r>
          </a:p>
          <a:p>
            <a:endParaRPr lang="en-US" baseline="0" dirty="0" smtClean="0"/>
          </a:p>
          <a:p>
            <a:r>
              <a:rPr lang="en-US" baseline="0" dirty="0" smtClean="0"/>
              <a:t>Extend: base can stand alone (view data) but extension can be done on its behavior under certain conditions by another use case (search and filter)</a:t>
            </a:r>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9A9DB4D-DA56-4B2F-B2F4-9EBBA2A76FFA}" type="datetime1">
              <a:rPr lang="en-US" smtClean="0"/>
              <a:t>5/16/2024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9</a:t>
            </a:fld>
            <a:endParaRPr lang="en-US"/>
          </a:p>
        </p:txBody>
      </p:sp>
    </p:spTree>
    <p:extLst>
      <p:ext uri="{BB962C8B-B14F-4D97-AF65-F5344CB8AC3E}">
        <p14:creationId xmlns:p14="http://schemas.microsoft.com/office/powerpoint/2010/main" val="202244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7DF904-A76C-4547-AD6B-2EC0D34E110C}" type="datetime1">
              <a:rPr lang="en-US" smtClean="0"/>
              <a:t>5/16/2024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322859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7D0B3-335B-4B8A-8743-E10436674414}" type="datetime1">
              <a:rPr lang="en-US" smtClean="0"/>
              <a:t>5/16/2024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132978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C584F2-939B-4AA9-B34B-CEA038FA78A9}" type="datetime1">
              <a:rPr lang="en-US" smtClean="0"/>
              <a:t>5/16/2024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190757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30D4D4-4AB5-4530-88B4-CEEB0D6B6974}" type="datetime1">
              <a:rPr lang="en-US" smtClean="0"/>
              <a:t>5/16/2024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131649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9C4556-2C53-400A-B52E-CFE8A5B7D4C2}" type="datetime1">
              <a:rPr lang="en-US" smtClean="0"/>
              <a:t>5/16/2024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1033742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CBBA09-33CF-402E-BB8A-941BE1CEAAFB}" type="datetime1">
              <a:rPr lang="en-US" smtClean="0"/>
              <a:t>5/16/2024</a:t>
            </a:fld>
            <a:endParaRPr lang="en-US"/>
          </a:p>
        </p:txBody>
      </p:sp>
      <p:sp>
        <p:nvSpPr>
          <p:cNvPr id="6" name="Footer Placeholder 5"/>
          <p:cNvSpPr>
            <a:spLocks noGrp="1"/>
          </p:cNvSpPr>
          <p:nvPr>
            <p:ph type="ftr" sz="quarter" idx="11"/>
          </p:nvPr>
        </p:nvSpPr>
        <p:spPr/>
        <p:txBody>
          <a:bodyPr/>
          <a:lstStyle/>
          <a:p>
            <a:r>
              <a:rPr lang="en-US"/>
              <a:t>Your Project Code(P1-P1-S-20-01) Project Title</a:t>
            </a:r>
          </a:p>
        </p:txBody>
      </p:sp>
      <p:sp>
        <p:nvSpPr>
          <p:cNvPr id="7" name="Slide Number Placeholder 6"/>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203282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431203-6E24-49C4-A73D-322126FB9AA3}" type="datetime1">
              <a:rPr lang="en-US" smtClean="0"/>
              <a:t>5/16/2024</a:t>
            </a:fld>
            <a:endParaRPr lang="en-US"/>
          </a:p>
        </p:txBody>
      </p:sp>
      <p:sp>
        <p:nvSpPr>
          <p:cNvPr id="8" name="Footer Placeholder 7"/>
          <p:cNvSpPr>
            <a:spLocks noGrp="1"/>
          </p:cNvSpPr>
          <p:nvPr>
            <p:ph type="ftr" sz="quarter" idx="11"/>
          </p:nvPr>
        </p:nvSpPr>
        <p:spPr/>
        <p:txBody>
          <a:bodyPr/>
          <a:lstStyle/>
          <a:p>
            <a:r>
              <a:rPr lang="en-US"/>
              <a:t>Your Project Code(P1-P1-S-20-01) Project Title</a:t>
            </a:r>
          </a:p>
        </p:txBody>
      </p:sp>
      <p:sp>
        <p:nvSpPr>
          <p:cNvPr id="9" name="Slide Number Placeholder 8"/>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24040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697CB8-69DB-415F-B70B-584E1D4B5382}" type="datetime1">
              <a:rPr lang="en-US" smtClean="0"/>
              <a:t>5/16/2024</a:t>
            </a:fld>
            <a:endParaRPr lang="en-US"/>
          </a:p>
        </p:txBody>
      </p:sp>
      <p:sp>
        <p:nvSpPr>
          <p:cNvPr id="4" name="Footer Placeholder 3"/>
          <p:cNvSpPr>
            <a:spLocks noGrp="1"/>
          </p:cNvSpPr>
          <p:nvPr>
            <p:ph type="ftr" sz="quarter" idx="11"/>
          </p:nvPr>
        </p:nvSpPr>
        <p:spPr/>
        <p:txBody>
          <a:bodyPr/>
          <a:lstStyle/>
          <a:p>
            <a:r>
              <a:rPr lang="en-US"/>
              <a:t>Your Project Code(P1-P1-S-20-01) Project Title</a:t>
            </a:r>
          </a:p>
        </p:txBody>
      </p:sp>
      <p:sp>
        <p:nvSpPr>
          <p:cNvPr id="5" name="Slide Number Placeholder 4"/>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211375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C84DA-0940-4731-8877-87A550E45FEE}" type="datetime1">
              <a:rPr lang="en-US" smtClean="0"/>
              <a:t>5/16/2024</a:t>
            </a:fld>
            <a:endParaRPr lang="en-US"/>
          </a:p>
        </p:txBody>
      </p:sp>
      <p:sp>
        <p:nvSpPr>
          <p:cNvPr id="3" name="Footer Placeholder 2"/>
          <p:cNvSpPr>
            <a:spLocks noGrp="1"/>
          </p:cNvSpPr>
          <p:nvPr>
            <p:ph type="ftr" sz="quarter" idx="11"/>
          </p:nvPr>
        </p:nvSpPr>
        <p:spPr/>
        <p:txBody>
          <a:bodyPr/>
          <a:lstStyle/>
          <a:p>
            <a:r>
              <a:rPr lang="en-US"/>
              <a:t>Your Project Code(P1-P1-S-20-01) Project Title</a:t>
            </a:r>
          </a:p>
        </p:txBody>
      </p:sp>
      <p:sp>
        <p:nvSpPr>
          <p:cNvPr id="4" name="Slide Number Placeholder 3"/>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9693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316400-5575-480E-B7EF-9E88528ECCC8}" type="datetime1">
              <a:rPr lang="en-US" smtClean="0"/>
              <a:t>5/16/2024</a:t>
            </a:fld>
            <a:endParaRPr lang="en-US"/>
          </a:p>
        </p:txBody>
      </p:sp>
      <p:sp>
        <p:nvSpPr>
          <p:cNvPr id="6" name="Footer Placeholder 5"/>
          <p:cNvSpPr>
            <a:spLocks noGrp="1"/>
          </p:cNvSpPr>
          <p:nvPr>
            <p:ph type="ftr" sz="quarter" idx="11"/>
          </p:nvPr>
        </p:nvSpPr>
        <p:spPr/>
        <p:txBody>
          <a:bodyPr/>
          <a:lstStyle/>
          <a:p>
            <a:r>
              <a:rPr lang="en-US"/>
              <a:t>Your Project Code(P1-P1-S-20-01) Project Title</a:t>
            </a:r>
          </a:p>
        </p:txBody>
      </p:sp>
      <p:sp>
        <p:nvSpPr>
          <p:cNvPr id="7" name="Slide Number Placeholder 6"/>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446092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264A7A-48D0-4476-83B1-1F1233CA3DDC}" type="datetime1">
              <a:rPr lang="en-US" smtClean="0"/>
              <a:t>5/16/2024</a:t>
            </a:fld>
            <a:endParaRPr lang="en-US"/>
          </a:p>
        </p:txBody>
      </p:sp>
      <p:sp>
        <p:nvSpPr>
          <p:cNvPr id="6" name="Footer Placeholder 5"/>
          <p:cNvSpPr>
            <a:spLocks noGrp="1"/>
          </p:cNvSpPr>
          <p:nvPr>
            <p:ph type="ftr" sz="quarter" idx="11"/>
          </p:nvPr>
        </p:nvSpPr>
        <p:spPr/>
        <p:txBody>
          <a:bodyPr/>
          <a:lstStyle/>
          <a:p>
            <a:r>
              <a:rPr lang="en-US"/>
              <a:t>Your Project Code(P1-P1-S-20-01) Project Title</a:t>
            </a:r>
          </a:p>
        </p:txBody>
      </p:sp>
      <p:sp>
        <p:nvSpPr>
          <p:cNvPr id="7" name="Slide Number Placeholder 6"/>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2873394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26B10-3FB8-4C7E-957B-87D304575392}" type="datetime1">
              <a:rPr lang="en-US" smtClean="0"/>
              <a:t>5/16/2024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Project Code(P1-P1-S-20-01) Project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B64944-C185-42A3-B9E2-0C66306C0823}" type="slidenum">
              <a:rPr lang="en-US" smtClean="0"/>
              <a:t>‹#›</a:t>
            </a:fld>
            <a:endParaRPr lang="en-US"/>
          </a:p>
        </p:txBody>
      </p:sp>
    </p:spTree>
    <p:extLst>
      <p:ext uri="{BB962C8B-B14F-4D97-AF65-F5344CB8AC3E}">
        <p14:creationId xmlns:p14="http://schemas.microsoft.com/office/powerpoint/2010/main" val="3817347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249" y="2545615"/>
            <a:ext cx="8952914" cy="1325563"/>
          </a:xfrm>
        </p:spPr>
        <p:txBody>
          <a:bodyPr/>
          <a:lstStyle/>
          <a:p>
            <a:r>
              <a:rPr lang="en-US" dirty="0">
                <a:solidFill>
                  <a:srgbClr val="00B0F0"/>
                </a:solidFill>
              </a:rPr>
              <a:t>Project Title: </a:t>
            </a:r>
            <a:r>
              <a:rPr lang="en-US" sz="3600" dirty="0"/>
              <a:t>Smart Surveillance System (SSS) </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806" y="-226407"/>
            <a:ext cx="2713050" cy="2713050"/>
          </a:xfrm>
          <a:prstGeom prst="rect">
            <a:avLst/>
          </a:prstGeom>
        </p:spPr>
      </p:pic>
    </p:spTree>
    <p:extLst>
      <p:ext uri="{BB962C8B-B14F-4D97-AF65-F5344CB8AC3E}">
        <p14:creationId xmlns:p14="http://schemas.microsoft.com/office/powerpoint/2010/main" val="53134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dirty="0">
                <a:solidFill>
                  <a:srgbClr val="000000"/>
                </a:solidFill>
                <a:latin typeface="Times New Roman" panose="02020603050405020304" pitchFamily="18" charset="0"/>
              </a:rPr>
              <a:t>C</a:t>
            </a:r>
            <a:r>
              <a:rPr lang="en-US" b="0" i="0" u="none" strike="noStrike" baseline="0" dirty="0" smtClean="0">
                <a:solidFill>
                  <a:srgbClr val="000000"/>
                </a:solidFill>
                <a:latin typeface="Times New Roman" panose="02020603050405020304" pitchFamily="18" charset="0"/>
              </a:rPr>
              <a:t>ommitted</a:t>
            </a:r>
            <a:br>
              <a:rPr lang="en-US" b="0" i="0" u="none" strike="noStrike" baseline="0" dirty="0" smtClean="0">
                <a:solidFill>
                  <a:srgbClr val="000000"/>
                </a:solidFill>
                <a:latin typeface="Times New Roman" panose="02020603050405020304" pitchFamily="18" charset="0"/>
              </a:rPr>
            </a:br>
            <a:r>
              <a:rPr lang="en-US" b="0" i="0" u="none" strike="noStrike" baseline="0" dirty="0" smtClean="0">
                <a:solidFill>
                  <a:srgbClr val="000000"/>
                </a:solidFill>
                <a:latin typeface="Times New Roman" panose="02020603050405020304" pitchFamily="18" charset="0"/>
              </a:rPr>
              <a:t>Use Cases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10</a:t>
            </a:fld>
            <a:endParaRPr lang="en-US"/>
          </a:p>
        </p:txBody>
      </p:sp>
      <p:sp>
        <p:nvSpPr>
          <p:cNvPr id="6" name="Rectangle 5"/>
          <p:cNvSpPr/>
          <p:nvPr/>
        </p:nvSpPr>
        <p:spPr>
          <a:xfrm>
            <a:off x="0" y="8965"/>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pic>
        <p:nvPicPr>
          <p:cNvPr id="4" name="Picture 3"/>
          <p:cNvPicPr>
            <a:picLocks noChangeAspect="1"/>
          </p:cNvPicPr>
          <p:nvPr/>
        </p:nvPicPr>
        <p:blipFill>
          <a:blip r:embed="rId4"/>
          <a:stretch>
            <a:fillRect/>
          </a:stretch>
        </p:blipFill>
        <p:spPr>
          <a:xfrm>
            <a:off x="4005121" y="136356"/>
            <a:ext cx="6102664" cy="6585288"/>
          </a:xfrm>
          <a:prstGeom prst="rect">
            <a:avLst/>
          </a:prstGeom>
        </p:spPr>
      </p:pic>
      <p:sp>
        <p:nvSpPr>
          <p:cNvPr id="9" name="Rectangle 8"/>
          <p:cNvSpPr/>
          <p:nvPr/>
        </p:nvSpPr>
        <p:spPr>
          <a:xfrm>
            <a:off x="561358" y="1794265"/>
            <a:ext cx="6096000" cy="1200329"/>
          </a:xfrm>
          <a:prstGeom prst="rect">
            <a:avLst/>
          </a:prstGeom>
        </p:spPr>
        <p:txBody>
          <a:bodyPr>
            <a:spAutoFit/>
          </a:bodyPr>
          <a:lstStyle/>
          <a:p>
            <a:r>
              <a:rPr lang="en-US" dirty="0"/>
              <a:t>Login</a:t>
            </a:r>
          </a:p>
          <a:p>
            <a:r>
              <a:rPr lang="en-US" dirty="0"/>
              <a:t>Identifying Individuals (Facial Recognition)</a:t>
            </a:r>
          </a:p>
          <a:p>
            <a:r>
              <a:rPr lang="en-US" dirty="0"/>
              <a:t>Manage Data</a:t>
            </a:r>
          </a:p>
          <a:p>
            <a:r>
              <a:rPr lang="en-US" dirty="0"/>
              <a:t>View Data Summary</a:t>
            </a:r>
          </a:p>
        </p:txBody>
      </p:sp>
    </p:spTree>
    <p:extLst>
      <p:ext uri="{BB962C8B-B14F-4D97-AF65-F5344CB8AC3E}">
        <p14:creationId xmlns:p14="http://schemas.microsoft.com/office/powerpoint/2010/main" val="42416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dirty="0">
                <a:solidFill>
                  <a:srgbClr val="000000"/>
                </a:solidFill>
                <a:latin typeface="Times New Roman" panose="02020603050405020304" pitchFamily="18" charset="0"/>
              </a:rPr>
              <a:t>C</a:t>
            </a:r>
            <a:r>
              <a:rPr lang="en-US" b="0" i="0" u="none" strike="noStrike" baseline="0" dirty="0" smtClean="0">
                <a:solidFill>
                  <a:srgbClr val="000000"/>
                </a:solidFill>
                <a:latin typeface="Times New Roman" panose="02020603050405020304" pitchFamily="18" charset="0"/>
              </a:rPr>
              <a:t>ommitted</a:t>
            </a:r>
            <a:br>
              <a:rPr lang="en-US" b="0" i="0" u="none" strike="noStrike" baseline="0" dirty="0" smtClean="0">
                <a:solidFill>
                  <a:srgbClr val="000000"/>
                </a:solidFill>
                <a:latin typeface="Times New Roman" panose="02020603050405020304" pitchFamily="18" charset="0"/>
              </a:rPr>
            </a:br>
            <a:r>
              <a:rPr lang="en-US" b="0" i="0" u="none" strike="noStrike" baseline="0" dirty="0" smtClean="0">
                <a:solidFill>
                  <a:srgbClr val="000000"/>
                </a:solidFill>
                <a:latin typeface="Times New Roman" panose="02020603050405020304" pitchFamily="18" charset="0"/>
              </a:rPr>
              <a:t>Use Cases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11</a:t>
            </a:fld>
            <a:endParaRPr lang="en-US"/>
          </a:p>
        </p:txBody>
      </p:sp>
      <p:sp>
        <p:nvSpPr>
          <p:cNvPr id="6" name="Rectangle 5"/>
          <p:cNvSpPr/>
          <p:nvPr/>
        </p:nvSpPr>
        <p:spPr>
          <a:xfrm>
            <a:off x="0" y="8965"/>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pic>
        <p:nvPicPr>
          <p:cNvPr id="4" name="Picture 3"/>
          <p:cNvPicPr>
            <a:picLocks noChangeAspect="1"/>
          </p:cNvPicPr>
          <p:nvPr/>
        </p:nvPicPr>
        <p:blipFill>
          <a:blip r:embed="rId4"/>
          <a:stretch>
            <a:fillRect/>
          </a:stretch>
        </p:blipFill>
        <p:spPr>
          <a:xfrm>
            <a:off x="4005109" y="136356"/>
            <a:ext cx="6102664" cy="6585288"/>
          </a:xfrm>
          <a:prstGeom prst="rect">
            <a:avLst/>
          </a:prstGeom>
        </p:spPr>
      </p:pic>
      <p:sp>
        <p:nvSpPr>
          <p:cNvPr id="9" name="Rectangle 8"/>
          <p:cNvSpPr/>
          <p:nvPr/>
        </p:nvSpPr>
        <p:spPr>
          <a:xfrm>
            <a:off x="561358" y="1794265"/>
            <a:ext cx="6096000" cy="1200329"/>
          </a:xfrm>
          <a:prstGeom prst="rect">
            <a:avLst/>
          </a:prstGeom>
        </p:spPr>
        <p:txBody>
          <a:bodyPr>
            <a:spAutoFit/>
          </a:bodyPr>
          <a:lstStyle/>
          <a:p>
            <a:r>
              <a:rPr lang="en-US" dirty="0"/>
              <a:t>Login</a:t>
            </a:r>
          </a:p>
          <a:p>
            <a:r>
              <a:rPr lang="en-US" dirty="0"/>
              <a:t>Identifying Individuals (Facial Recognition)</a:t>
            </a:r>
          </a:p>
          <a:p>
            <a:r>
              <a:rPr lang="en-US" dirty="0"/>
              <a:t>Manage Data</a:t>
            </a:r>
          </a:p>
          <a:p>
            <a:r>
              <a:rPr lang="en-US" dirty="0"/>
              <a:t>View Data Summary</a:t>
            </a:r>
          </a:p>
        </p:txBody>
      </p:sp>
    </p:spTree>
    <p:extLst>
      <p:ext uri="{BB962C8B-B14F-4D97-AF65-F5344CB8AC3E}">
        <p14:creationId xmlns:p14="http://schemas.microsoft.com/office/powerpoint/2010/main" val="85226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dirty="0">
                <a:solidFill>
                  <a:srgbClr val="000000"/>
                </a:solidFill>
                <a:latin typeface="Times New Roman" panose="02020603050405020304" pitchFamily="18" charset="0"/>
              </a:rPr>
              <a:t>C</a:t>
            </a:r>
            <a:r>
              <a:rPr lang="en-US" b="0" i="0" u="none" strike="noStrike" baseline="0" dirty="0" smtClean="0">
                <a:solidFill>
                  <a:srgbClr val="000000"/>
                </a:solidFill>
                <a:latin typeface="Times New Roman" panose="02020603050405020304" pitchFamily="18" charset="0"/>
              </a:rPr>
              <a:t>ommitted</a:t>
            </a:r>
            <a:br>
              <a:rPr lang="en-US" b="0" i="0" u="none" strike="noStrike" baseline="0" dirty="0" smtClean="0">
                <a:solidFill>
                  <a:srgbClr val="000000"/>
                </a:solidFill>
                <a:latin typeface="Times New Roman" panose="02020603050405020304" pitchFamily="18" charset="0"/>
              </a:rPr>
            </a:br>
            <a:r>
              <a:rPr lang="en-US" b="0" i="0" u="none" strike="noStrike" baseline="0" dirty="0" smtClean="0">
                <a:solidFill>
                  <a:srgbClr val="000000"/>
                </a:solidFill>
                <a:latin typeface="Times New Roman" panose="02020603050405020304" pitchFamily="18" charset="0"/>
              </a:rPr>
              <a:t>Use Cases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12</a:t>
            </a:fld>
            <a:endParaRPr lang="en-US"/>
          </a:p>
        </p:txBody>
      </p:sp>
      <p:sp>
        <p:nvSpPr>
          <p:cNvPr id="6" name="Rectangle 5"/>
          <p:cNvSpPr/>
          <p:nvPr/>
        </p:nvSpPr>
        <p:spPr>
          <a:xfrm>
            <a:off x="0" y="8965"/>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pic>
        <p:nvPicPr>
          <p:cNvPr id="7" name="Picture 6"/>
          <p:cNvPicPr>
            <a:picLocks noChangeAspect="1"/>
          </p:cNvPicPr>
          <p:nvPr/>
        </p:nvPicPr>
        <p:blipFill>
          <a:blip r:embed="rId4"/>
          <a:stretch>
            <a:fillRect/>
          </a:stretch>
        </p:blipFill>
        <p:spPr>
          <a:xfrm>
            <a:off x="4005121" y="136356"/>
            <a:ext cx="6102664" cy="6585288"/>
          </a:xfrm>
          <a:prstGeom prst="rect">
            <a:avLst/>
          </a:prstGeom>
        </p:spPr>
      </p:pic>
      <p:sp>
        <p:nvSpPr>
          <p:cNvPr id="11" name="Rectangle 10"/>
          <p:cNvSpPr/>
          <p:nvPr/>
        </p:nvSpPr>
        <p:spPr>
          <a:xfrm>
            <a:off x="561358" y="1794265"/>
            <a:ext cx="6096000" cy="1200329"/>
          </a:xfrm>
          <a:prstGeom prst="rect">
            <a:avLst/>
          </a:prstGeom>
        </p:spPr>
        <p:txBody>
          <a:bodyPr>
            <a:spAutoFit/>
          </a:bodyPr>
          <a:lstStyle/>
          <a:p>
            <a:r>
              <a:rPr lang="en-US" dirty="0"/>
              <a:t>Login</a:t>
            </a:r>
          </a:p>
          <a:p>
            <a:r>
              <a:rPr lang="en-US" dirty="0"/>
              <a:t>Identifying Individuals (Facial Recognition)</a:t>
            </a:r>
          </a:p>
          <a:p>
            <a:r>
              <a:rPr lang="en-US" dirty="0"/>
              <a:t>Manage Data</a:t>
            </a:r>
          </a:p>
          <a:p>
            <a:r>
              <a:rPr lang="en-US" dirty="0"/>
              <a:t>View Data Summary</a:t>
            </a:r>
          </a:p>
        </p:txBody>
      </p:sp>
      <p:sp>
        <p:nvSpPr>
          <p:cNvPr id="12" name="Rectangle 11"/>
          <p:cNvSpPr/>
          <p:nvPr/>
        </p:nvSpPr>
        <p:spPr>
          <a:xfrm>
            <a:off x="561358" y="4076152"/>
            <a:ext cx="6096000" cy="369332"/>
          </a:xfrm>
          <a:prstGeom prst="rect">
            <a:avLst/>
          </a:prstGeom>
        </p:spPr>
        <p:txBody>
          <a:bodyPr>
            <a:spAutoFit/>
          </a:bodyPr>
          <a:lstStyle/>
          <a:p>
            <a:r>
              <a:rPr lang="en-US" dirty="0" smtClean="0"/>
              <a:t>Visualize Data Graphically</a:t>
            </a:r>
          </a:p>
        </p:txBody>
      </p:sp>
    </p:spTree>
    <p:extLst>
      <p:ext uri="{BB962C8B-B14F-4D97-AF65-F5344CB8AC3E}">
        <p14:creationId xmlns:p14="http://schemas.microsoft.com/office/powerpoint/2010/main" val="240356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dirty="0">
                <a:solidFill>
                  <a:srgbClr val="000000"/>
                </a:solidFill>
                <a:latin typeface="Times New Roman" panose="02020603050405020304" pitchFamily="18" charset="0"/>
              </a:rPr>
              <a:t>C</a:t>
            </a:r>
            <a:r>
              <a:rPr lang="en-US" b="0" i="0" u="none" strike="noStrike" baseline="0" dirty="0" smtClean="0">
                <a:solidFill>
                  <a:srgbClr val="000000"/>
                </a:solidFill>
                <a:latin typeface="Times New Roman" panose="02020603050405020304" pitchFamily="18" charset="0"/>
              </a:rPr>
              <a:t>ommitted</a:t>
            </a:r>
            <a:br>
              <a:rPr lang="en-US" b="0" i="0" u="none" strike="noStrike" baseline="0" dirty="0" smtClean="0">
                <a:solidFill>
                  <a:srgbClr val="000000"/>
                </a:solidFill>
                <a:latin typeface="Times New Roman" panose="02020603050405020304" pitchFamily="18" charset="0"/>
              </a:rPr>
            </a:br>
            <a:r>
              <a:rPr lang="en-US" b="0" i="0" u="none" strike="noStrike" baseline="0" dirty="0" smtClean="0">
                <a:solidFill>
                  <a:srgbClr val="000000"/>
                </a:solidFill>
                <a:latin typeface="Times New Roman" panose="02020603050405020304" pitchFamily="18" charset="0"/>
              </a:rPr>
              <a:t>Use Cases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13</a:t>
            </a:fld>
            <a:endParaRPr lang="en-US"/>
          </a:p>
        </p:txBody>
      </p:sp>
      <p:sp>
        <p:nvSpPr>
          <p:cNvPr id="6" name="Rectangle 5"/>
          <p:cNvSpPr/>
          <p:nvPr/>
        </p:nvSpPr>
        <p:spPr>
          <a:xfrm>
            <a:off x="0" y="8965"/>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pic>
        <p:nvPicPr>
          <p:cNvPr id="7" name="Picture 6"/>
          <p:cNvPicPr>
            <a:picLocks noChangeAspect="1"/>
          </p:cNvPicPr>
          <p:nvPr/>
        </p:nvPicPr>
        <p:blipFill>
          <a:blip r:embed="rId4"/>
          <a:stretch>
            <a:fillRect/>
          </a:stretch>
        </p:blipFill>
        <p:spPr>
          <a:xfrm>
            <a:off x="4005091" y="136356"/>
            <a:ext cx="6102664" cy="6585288"/>
          </a:xfrm>
          <a:prstGeom prst="rect">
            <a:avLst/>
          </a:prstGeom>
        </p:spPr>
      </p:pic>
      <p:sp>
        <p:nvSpPr>
          <p:cNvPr id="11" name="Rectangle 10"/>
          <p:cNvSpPr/>
          <p:nvPr/>
        </p:nvSpPr>
        <p:spPr>
          <a:xfrm>
            <a:off x="561358" y="1794265"/>
            <a:ext cx="6096000" cy="1200329"/>
          </a:xfrm>
          <a:prstGeom prst="rect">
            <a:avLst/>
          </a:prstGeom>
        </p:spPr>
        <p:txBody>
          <a:bodyPr>
            <a:spAutoFit/>
          </a:bodyPr>
          <a:lstStyle/>
          <a:p>
            <a:r>
              <a:rPr lang="en-US" dirty="0"/>
              <a:t>Login</a:t>
            </a:r>
          </a:p>
          <a:p>
            <a:r>
              <a:rPr lang="en-US" dirty="0"/>
              <a:t>Identifying Individuals (Facial Recognition)</a:t>
            </a:r>
          </a:p>
          <a:p>
            <a:r>
              <a:rPr lang="en-US" dirty="0"/>
              <a:t>Manage Data</a:t>
            </a:r>
          </a:p>
          <a:p>
            <a:r>
              <a:rPr lang="en-US" dirty="0"/>
              <a:t>View Data Summary</a:t>
            </a:r>
          </a:p>
        </p:txBody>
      </p:sp>
      <p:sp>
        <p:nvSpPr>
          <p:cNvPr id="12" name="Rectangle 11"/>
          <p:cNvSpPr/>
          <p:nvPr/>
        </p:nvSpPr>
        <p:spPr>
          <a:xfrm>
            <a:off x="561358" y="4076152"/>
            <a:ext cx="6096000" cy="646331"/>
          </a:xfrm>
          <a:prstGeom prst="rect">
            <a:avLst/>
          </a:prstGeom>
        </p:spPr>
        <p:txBody>
          <a:bodyPr>
            <a:spAutoFit/>
          </a:bodyPr>
          <a:lstStyle/>
          <a:p>
            <a:r>
              <a:rPr lang="en-US" dirty="0" smtClean="0"/>
              <a:t>Visualize Data Graphically</a:t>
            </a:r>
          </a:p>
          <a:p>
            <a:r>
              <a:rPr lang="en-US" dirty="0" smtClean="0"/>
              <a:t>Address Alerts</a:t>
            </a:r>
            <a:endParaRPr lang="en-US" dirty="0"/>
          </a:p>
        </p:txBody>
      </p:sp>
    </p:spTree>
    <p:extLst>
      <p:ext uri="{BB962C8B-B14F-4D97-AF65-F5344CB8AC3E}">
        <p14:creationId xmlns:p14="http://schemas.microsoft.com/office/powerpoint/2010/main" val="385215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23C3C"/>
            </a:gs>
            <a:gs pos="100000">
              <a:srgbClr val="020909"/>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1682" y="109631"/>
            <a:ext cx="10515600" cy="1325563"/>
          </a:xfrm>
        </p:spPr>
        <p:txBody>
          <a:bodyPr/>
          <a:lstStyle/>
          <a:p>
            <a:r>
              <a:rPr lang="en-US" b="1" dirty="0">
                <a:solidFill>
                  <a:schemeClr val="bg1"/>
                </a:solidFill>
              </a:rPr>
              <a:t>Video Demonstration </a:t>
            </a:r>
          </a:p>
        </p:txBody>
      </p:sp>
      <p:pic>
        <p:nvPicPr>
          <p:cNvPr id="6" name="FYP VIDEO-FINA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43610" y="1235027"/>
            <a:ext cx="9104780" cy="5121323"/>
          </a:xfrm>
        </p:spPr>
      </p:pic>
      <p:sp>
        <p:nvSpPr>
          <p:cNvPr id="4" name="Footer Placeholder 3"/>
          <p:cNvSpPr>
            <a:spLocks noGrp="1"/>
          </p:cNvSpPr>
          <p:nvPr>
            <p:ph type="ftr" sz="quarter" idx="11"/>
          </p:nvPr>
        </p:nvSpPr>
        <p:spPr/>
        <p:txBody>
          <a:bodyPr/>
          <a:lstStyle/>
          <a:p>
            <a:r>
              <a:rPr lang="en-US" dirty="0" smtClean="0"/>
              <a:t>Smart Surveillance System - SSS</a:t>
            </a:r>
            <a:endParaRPr lang="en-US" dirty="0"/>
          </a:p>
        </p:txBody>
      </p:sp>
      <p:sp>
        <p:nvSpPr>
          <p:cNvPr id="5" name="Slide Number Placeholder 4"/>
          <p:cNvSpPr>
            <a:spLocks noGrp="1"/>
          </p:cNvSpPr>
          <p:nvPr>
            <p:ph type="sldNum" sz="quarter" idx="12"/>
          </p:nvPr>
        </p:nvSpPr>
        <p:spPr/>
        <p:txBody>
          <a:bodyPr/>
          <a:lstStyle/>
          <a:p>
            <a:fld id="{FCB64944-C185-42A3-B9E2-0C66306C0823}" type="slidenum">
              <a:rPr lang="en-US" smtClean="0"/>
              <a:t>14</a:t>
            </a:fld>
            <a:endParaRPr lang="en-US"/>
          </a:p>
        </p:txBody>
      </p:sp>
    </p:spTree>
    <p:extLst>
      <p:ext uri="{BB962C8B-B14F-4D97-AF65-F5344CB8AC3E}">
        <p14:creationId xmlns:p14="http://schemas.microsoft.com/office/powerpoint/2010/main" val="26810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2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15</a:t>
            </a:fld>
            <a:endParaRPr lang="en-US"/>
          </a:p>
        </p:txBody>
      </p:sp>
    </p:spTree>
    <p:extLst>
      <p:ext uri="{BB962C8B-B14F-4D97-AF65-F5344CB8AC3E}">
        <p14:creationId xmlns:p14="http://schemas.microsoft.com/office/powerpoint/2010/main" val="163543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16</a:t>
            </a:fld>
            <a:endParaRPr lang="en-US"/>
          </a:p>
        </p:txBody>
      </p:sp>
    </p:spTree>
    <p:extLst>
      <p:ext uri="{BB962C8B-B14F-4D97-AF65-F5344CB8AC3E}">
        <p14:creationId xmlns:p14="http://schemas.microsoft.com/office/powerpoint/2010/main" val="124100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17</a:t>
            </a:fld>
            <a:endParaRPr lang="en-US"/>
          </a:p>
        </p:txBody>
      </p:sp>
    </p:spTree>
    <p:extLst>
      <p:ext uri="{BB962C8B-B14F-4D97-AF65-F5344CB8AC3E}">
        <p14:creationId xmlns:p14="http://schemas.microsoft.com/office/powerpoint/2010/main" val="344057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18</a:t>
            </a:fld>
            <a:endParaRPr lang="en-US"/>
          </a:p>
        </p:txBody>
      </p:sp>
    </p:spTree>
    <p:extLst>
      <p:ext uri="{BB962C8B-B14F-4D97-AF65-F5344CB8AC3E}">
        <p14:creationId xmlns:p14="http://schemas.microsoft.com/office/powerpoint/2010/main" val="225924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19</a:t>
            </a:fld>
            <a:endParaRPr lang="en-US"/>
          </a:p>
        </p:txBody>
      </p:sp>
    </p:spTree>
    <p:extLst>
      <p:ext uri="{BB962C8B-B14F-4D97-AF65-F5344CB8AC3E}">
        <p14:creationId xmlns:p14="http://schemas.microsoft.com/office/powerpoint/2010/main" val="51082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393949"/>
            <a:ext cx="9144000" cy="1679118"/>
          </a:xfrm>
        </p:spPr>
        <p:txBody>
          <a:bodyPr/>
          <a:lstStyle/>
          <a:p>
            <a:r>
              <a:rPr lang="en-US" u="sng" dirty="0"/>
              <a:t>Supervisor</a:t>
            </a:r>
          </a:p>
          <a:p>
            <a:r>
              <a:rPr lang="en-US" b="0" dirty="0">
                <a:solidFill>
                  <a:schemeClr val="tx1"/>
                </a:solidFill>
              </a:rPr>
              <a:t>Mr. Usman </a:t>
            </a:r>
            <a:r>
              <a:rPr lang="en-US" b="0" dirty="0" err="1">
                <a:solidFill>
                  <a:schemeClr val="tx1"/>
                </a:solidFill>
              </a:rPr>
              <a:t>Ghous</a:t>
            </a:r>
            <a:endParaRPr lang="en-US" b="0" dirty="0">
              <a:solidFill>
                <a:schemeClr val="tx1"/>
              </a:solidFill>
            </a:endParaRPr>
          </a:p>
          <a:p>
            <a:endParaRPr lang="en-US" u="sng" dirty="0"/>
          </a:p>
        </p:txBody>
      </p:sp>
      <p:pic>
        <p:nvPicPr>
          <p:cNvPr id="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0685" y="64682"/>
            <a:ext cx="1385664" cy="1385664"/>
          </a:xfrm>
          <a:prstGeom prst="rect">
            <a:avLst/>
          </a:prstGeom>
        </p:spPr>
      </p:pic>
      <p:graphicFrame>
        <p:nvGraphicFramePr>
          <p:cNvPr id="4" name="Table 5">
            <a:extLst>
              <a:ext uri="{FF2B5EF4-FFF2-40B4-BE49-F238E27FC236}">
                <a16:creationId xmlns:a16="http://schemas.microsoft.com/office/drawing/2014/main" id="{6B089713-3296-CD30-1ACB-ED4E380E8EEA}"/>
              </a:ext>
            </a:extLst>
          </p:cNvPr>
          <p:cNvGraphicFramePr>
            <a:graphicFrameLocks noGrp="1"/>
          </p:cNvGraphicFramePr>
          <p:nvPr>
            <p:extLst>
              <p:ext uri="{D42A27DB-BD31-4B8C-83A1-F6EECF244321}">
                <p14:modId xmlns:p14="http://schemas.microsoft.com/office/powerpoint/2010/main" val="3686441899"/>
              </p:ext>
            </p:extLst>
          </p:nvPr>
        </p:nvGraphicFramePr>
        <p:xfrm>
          <a:off x="2032000" y="2143442"/>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97038679"/>
                    </a:ext>
                  </a:extLst>
                </a:gridCol>
                <a:gridCol w="4064000">
                  <a:extLst>
                    <a:ext uri="{9D8B030D-6E8A-4147-A177-3AD203B41FA5}">
                      <a16:colId xmlns:a16="http://schemas.microsoft.com/office/drawing/2014/main" val="345199996"/>
                    </a:ext>
                  </a:extLst>
                </a:gridCol>
              </a:tblGrid>
              <a:tr h="370840">
                <a:tc>
                  <a:txBody>
                    <a:bodyPr/>
                    <a:lstStyle/>
                    <a:p>
                      <a:r>
                        <a:rPr lang="en-US" b="0" dirty="0">
                          <a:solidFill>
                            <a:schemeClr val="tx1"/>
                          </a:solidFill>
                        </a:rPr>
                        <a:t>Abdullah Basit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20I-0623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92855957"/>
                  </a:ext>
                </a:extLst>
              </a:tr>
              <a:tr h="370840">
                <a:tc>
                  <a:txBody>
                    <a:bodyPr/>
                    <a:lstStyle/>
                    <a:p>
                      <a:r>
                        <a:rPr lang="en-US" b="0" dirty="0"/>
                        <a:t>Muhammad Abubakar Siddique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20F-0101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6581396"/>
                  </a:ext>
                </a:extLst>
              </a:tr>
            </a:tbl>
          </a:graphicData>
        </a:graphic>
      </p:graphicFrame>
      <p:sp>
        <p:nvSpPr>
          <p:cNvPr id="6" name="Subtitle 2">
            <a:extLst>
              <a:ext uri="{FF2B5EF4-FFF2-40B4-BE49-F238E27FC236}">
                <a16:creationId xmlns:a16="http://schemas.microsoft.com/office/drawing/2014/main" id="{3CC5CF9C-6BBF-A56C-E928-B5234FC94292}"/>
              </a:ext>
            </a:extLst>
          </p:cNvPr>
          <p:cNvSpPr txBox="1">
            <a:spLocks/>
          </p:cNvSpPr>
          <p:nvPr/>
        </p:nvSpPr>
        <p:spPr>
          <a:xfrm>
            <a:off x="1425388" y="1587580"/>
            <a:ext cx="9144000" cy="4410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Team</a:t>
            </a:r>
          </a:p>
        </p:txBody>
      </p:sp>
    </p:spTree>
    <p:extLst>
      <p:ext uri="{BB962C8B-B14F-4D97-AF65-F5344CB8AC3E}">
        <p14:creationId xmlns:p14="http://schemas.microsoft.com/office/powerpoint/2010/main" val="193890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20</a:t>
            </a:fld>
            <a:endParaRPr lang="en-US"/>
          </a:p>
        </p:txBody>
      </p:sp>
    </p:spTree>
    <p:extLst>
      <p:ext uri="{BB962C8B-B14F-4D97-AF65-F5344CB8AC3E}">
        <p14:creationId xmlns:p14="http://schemas.microsoft.com/office/powerpoint/2010/main" val="326411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21</a:t>
            </a:fld>
            <a:endParaRPr lang="en-US"/>
          </a:p>
        </p:txBody>
      </p:sp>
    </p:spTree>
    <p:extLst>
      <p:ext uri="{BB962C8B-B14F-4D97-AF65-F5344CB8AC3E}">
        <p14:creationId xmlns:p14="http://schemas.microsoft.com/office/powerpoint/2010/main" val="6663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22</a:t>
            </a:fld>
            <a:endParaRPr lang="en-US"/>
          </a:p>
        </p:txBody>
      </p:sp>
    </p:spTree>
    <p:extLst>
      <p:ext uri="{BB962C8B-B14F-4D97-AF65-F5344CB8AC3E}">
        <p14:creationId xmlns:p14="http://schemas.microsoft.com/office/powerpoint/2010/main" val="394808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23</a:t>
            </a:fld>
            <a:endParaRPr lang="en-US"/>
          </a:p>
        </p:txBody>
      </p:sp>
    </p:spTree>
    <p:extLst>
      <p:ext uri="{BB962C8B-B14F-4D97-AF65-F5344CB8AC3E}">
        <p14:creationId xmlns:p14="http://schemas.microsoft.com/office/powerpoint/2010/main" val="120892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24</a:t>
            </a:fld>
            <a:endParaRPr lang="en-US"/>
          </a:p>
        </p:txBody>
      </p:sp>
    </p:spTree>
    <p:extLst>
      <p:ext uri="{BB962C8B-B14F-4D97-AF65-F5344CB8AC3E}">
        <p14:creationId xmlns:p14="http://schemas.microsoft.com/office/powerpoint/2010/main" val="301213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25</a:t>
            </a:fld>
            <a:endParaRPr lang="en-US"/>
          </a:p>
        </p:txBody>
      </p:sp>
    </p:spTree>
    <p:extLst>
      <p:ext uri="{BB962C8B-B14F-4D97-AF65-F5344CB8AC3E}">
        <p14:creationId xmlns:p14="http://schemas.microsoft.com/office/powerpoint/2010/main" val="199737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26</a:t>
            </a:fld>
            <a:endParaRPr lang="en-US"/>
          </a:p>
        </p:txBody>
      </p:sp>
    </p:spTree>
    <p:extLst>
      <p:ext uri="{BB962C8B-B14F-4D97-AF65-F5344CB8AC3E}">
        <p14:creationId xmlns:p14="http://schemas.microsoft.com/office/powerpoint/2010/main" val="257444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27</a:t>
            </a:fld>
            <a:endParaRPr lang="en-US"/>
          </a:p>
        </p:txBody>
      </p:sp>
    </p:spTree>
    <p:extLst>
      <p:ext uri="{BB962C8B-B14F-4D97-AF65-F5344CB8AC3E}">
        <p14:creationId xmlns:p14="http://schemas.microsoft.com/office/powerpoint/2010/main" val="163532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42" y="1825625"/>
            <a:ext cx="774431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28</a:t>
            </a:fld>
            <a:endParaRPr lang="en-US"/>
          </a:p>
        </p:txBody>
      </p:sp>
    </p:spTree>
    <p:extLst>
      <p:ext uri="{BB962C8B-B14F-4D97-AF65-F5344CB8AC3E}">
        <p14:creationId xmlns:p14="http://schemas.microsoft.com/office/powerpoint/2010/main" val="40827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480" y="1689349"/>
            <a:ext cx="4090855"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29</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1614" y="1690688"/>
            <a:ext cx="3840845" cy="4348659"/>
          </a:xfrm>
          <a:prstGeom prst="rect">
            <a:avLst/>
          </a:prstGeom>
        </p:spPr>
      </p:pic>
    </p:spTree>
    <p:extLst>
      <p:ext uri="{BB962C8B-B14F-4D97-AF65-F5344CB8AC3E}">
        <p14:creationId xmlns:p14="http://schemas.microsoft.com/office/powerpoint/2010/main" val="249256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b="0" i="0" u="none" strike="noStrike" baseline="0" dirty="0">
                <a:solidFill>
                  <a:srgbClr val="000000"/>
                </a:solidFill>
                <a:latin typeface="Times New Roman" panose="02020603050405020304" pitchFamily="18" charset="0"/>
              </a:rPr>
              <a:t> </a:t>
            </a:r>
            <a:r>
              <a:rPr lang="en-US" b="0" i="0" u="none" strike="noStrike" baseline="0" dirty="0" smtClean="0">
                <a:solidFill>
                  <a:srgbClr val="000000"/>
                </a:solidFill>
                <a:latin typeface="Times New Roman" panose="02020603050405020304" pitchFamily="18" charset="0"/>
              </a:rPr>
              <a:t>Outline</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3</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126609" y="1717635"/>
            <a:ext cx="10667994" cy="2308324"/>
          </a:xfrm>
          <a:prstGeom prst="rect">
            <a:avLst/>
          </a:prstGeom>
        </p:spPr>
        <p:txBody>
          <a:bodyPr wrap="square">
            <a:spAutoFit/>
          </a:bodyPr>
          <a:lstStyle/>
          <a:p>
            <a:pPr lvl="1"/>
            <a:r>
              <a:rPr lang="en-US" b="0" i="0" u="none" strike="noStrike" baseline="0" dirty="0">
                <a:solidFill>
                  <a:srgbClr val="000000"/>
                </a:solidFill>
                <a:latin typeface="Times New Roman" panose="02020603050405020304" pitchFamily="18" charset="0"/>
              </a:rPr>
              <a:t>	</a:t>
            </a:r>
          </a:p>
          <a:p>
            <a:pPr marL="742950" lvl="1" indent="-285750">
              <a:buFont typeface="Arial" panose="020B0604020202020204" pitchFamily="34" charset="0"/>
              <a:buChar char="•"/>
            </a:pPr>
            <a:r>
              <a:rPr lang="en-US" b="0" i="0" u="none" strike="noStrike" baseline="0" dirty="0" smtClean="0">
                <a:solidFill>
                  <a:srgbClr val="000000"/>
                </a:solidFill>
                <a:latin typeface="Times New Roman" panose="02020603050405020304" pitchFamily="18" charset="0"/>
              </a:rPr>
              <a:t>Introduction</a:t>
            </a:r>
          </a:p>
          <a:p>
            <a:pPr marL="742950" lvl="1" indent="-285750">
              <a:buFont typeface="Arial" panose="020B0604020202020204" pitchFamily="34" charset="0"/>
              <a:buChar char="•"/>
            </a:pPr>
            <a:r>
              <a:rPr lang="en-US" dirty="0" smtClean="0">
                <a:solidFill>
                  <a:srgbClr val="000000"/>
                </a:solidFill>
                <a:latin typeface="Times New Roman" panose="02020603050405020304" pitchFamily="18" charset="0"/>
              </a:rPr>
              <a:t>Revisions</a:t>
            </a:r>
            <a:endParaRPr lang="en-US" dirty="0">
              <a:solidFill>
                <a:srgbClr val="000000"/>
              </a:solidFill>
              <a:latin typeface="Times New Roman" panose="02020603050405020304" pitchFamily="18" charset="0"/>
            </a:endParaRPr>
          </a:p>
          <a:p>
            <a:pPr marL="742950" lvl="1" indent="-285750">
              <a:buFont typeface="Arial" panose="020B0604020202020204" pitchFamily="34" charset="0"/>
              <a:buChar char="•"/>
            </a:pPr>
            <a:r>
              <a:rPr lang="en-US" dirty="0" smtClean="0">
                <a:solidFill>
                  <a:srgbClr val="000000"/>
                </a:solidFill>
                <a:latin typeface="Times New Roman" panose="02020603050405020304" pitchFamily="18" charset="0"/>
              </a:rPr>
              <a:t>Committed Use Cases</a:t>
            </a:r>
          </a:p>
          <a:p>
            <a:pPr marL="742950" lvl="1" indent="-285750">
              <a:buFont typeface="Arial" panose="020B0604020202020204" pitchFamily="34" charset="0"/>
              <a:buChar char="•"/>
            </a:pPr>
            <a:r>
              <a:rPr lang="en-US" dirty="0" smtClean="0">
                <a:solidFill>
                  <a:srgbClr val="000000"/>
                </a:solidFill>
                <a:latin typeface="Times New Roman" panose="02020603050405020304" pitchFamily="18" charset="0"/>
              </a:rPr>
              <a:t>Video Demonstration </a:t>
            </a:r>
          </a:p>
          <a:p>
            <a:pPr marL="742950" lvl="1" indent="-285750">
              <a:buFont typeface="Arial" panose="020B0604020202020204" pitchFamily="34" charset="0"/>
              <a:buChar char="•"/>
            </a:pPr>
            <a:r>
              <a:rPr lang="en-US" dirty="0" smtClean="0">
                <a:solidFill>
                  <a:srgbClr val="000000"/>
                </a:solidFill>
                <a:latin typeface="Times New Roman" panose="02020603050405020304" pitchFamily="18" charset="0"/>
              </a:rPr>
              <a:t>Web App Interface</a:t>
            </a:r>
          </a:p>
          <a:p>
            <a:pPr marL="742950" lvl="1" indent="-285750">
              <a:buFont typeface="Arial" panose="020B0604020202020204" pitchFamily="34" charset="0"/>
              <a:buChar char="•"/>
            </a:pPr>
            <a:r>
              <a:rPr lang="en-US" dirty="0">
                <a:solidFill>
                  <a:srgbClr val="000000"/>
                </a:solidFill>
                <a:latin typeface="Times New Roman" panose="02020603050405020304" pitchFamily="18" charset="0"/>
              </a:rPr>
              <a:t>Face Detection and </a:t>
            </a:r>
            <a:r>
              <a:rPr lang="en-US" dirty="0" smtClean="0">
                <a:solidFill>
                  <a:srgbClr val="000000"/>
                </a:solidFill>
                <a:latin typeface="Times New Roman" panose="02020603050405020304" pitchFamily="18" charset="0"/>
              </a:rPr>
              <a:t>Recognition</a:t>
            </a:r>
          </a:p>
          <a:p>
            <a:pPr marL="742950" lvl="1" indent="-285750">
              <a:buFont typeface="Arial" panose="020B0604020202020204" pitchFamily="34" charset="0"/>
              <a:buChar char="•"/>
            </a:pPr>
            <a:r>
              <a:rPr lang="en-US" dirty="0" smtClean="0">
                <a:solidFill>
                  <a:srgbClr val="000000"/>
                </a:solidFill>
                <a:latin typeface="Times New Roman" panose="02020603050405020304" pitchFamily="18" charset="0"/>
              </a:rPr>
              <a:t>Live Demo</a:t>
            </a:r>
            <a:endParaRPr lang="en-US" dirty="0"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09130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1642" y="1690688"/>
            <a:ext cx="3851276" cy="4351338"/>
          </a:xfrm>
        </p:spPr>
      </p:pic>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30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8493" y="1690688"/>
            <a:ext cx="3867408" cy="4351338"/>
          </a:xfrm>
          <a:prstGeom prst="rect">
            <a:avLst/>
          </a:prstGeom>
        </p:spPr>
      </p:pic>
    </p:spTree>
    <p:extLst>
      <p:ext uri="{BB962C8B-B14F-4D97-AF65-F5344CB8AC3E}">
        <p14:creationId xmlns:p14="http://schemas.microsoft.com/office/powerpoint/2010/main" val="218579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latin typeface="Times New Roman" panose="02020603050405020304" pitchFamily="18" charset="0"/>
              </a:rPr>
              <a:t>Face Detection and Recognition Using </a:t>
            </a:r>
            <a:r>
              <a:rPr lang="en-US" dirty="0" smtClean="0">
                <a:solidFill>
                  <a:srgbClr val="000000"/>
                </a:solidFill>
                <a:latin typeface="Times New Roman" panose="02020603050405020304" pitchFamily="18" charset="0"/>
              </a:rPr>
              <a:t>face recognition </a:t>
            </a:r>
            <a:r>
              <a:rPr lang="en-US" dirty="0">
                <a:solidFill>
                  <a:srgbClr val="000000"/>
                </a:solidFill>
                <a:latin typeface="Times New Roman" panose="02020603050405020304" pitchFamily="18" charset="0"/>
              </a:rPr>
              <a:t>Library</a:t>
            </a:r>
            <a:endParaRPr lang="en-US" dirty="0"/>
          </a:p>
        </p:txBody>
      </p:sp>
      <p:sp>
        <p:nvSpPr>
          <p:cNvPr id="3" name="Content Placeholder 2"/>
          <p:cNvSpPr>
            <a:spLocks noGrp="1"/>
          </p:cNvSpPr>
          <p:nvPr>
            <p:ph idx="1"/>
          </p:nvPr>
        </p:nvSpPr>
        <p:spPr/>
        <p:txBody>
          <a:bodyPr>
            <a:normAutofit/>
          </a:bodyPr>
          <a:lstStyle/>
          <a:p>
            <a:pPr marL="0" indent="0">
              <a:buNone/>
            </a:pPr>
            <a:r>
              <a:rPr lang="en-US" dirty="0"/>
              <a:t>Loading Student Data</a:t>
            </a:r>
            <a:r>
              <a:rPr lang="en-US" dirty="0" smtClean="0"/>
              <a:t>:</a:t>
            </a:r>
            <a:endParaRPr lang="en-US" dirty="0"/>
          </a:p>
          <a:p>
            <a:r>
              <a:rPr lang="en-US" sz="2200" dirty="0"/>
              <a:t>Iterates over image files in the 'Students' directory.</a:t>
            </a:r>
          </a:p>
          <a:p>
            <a:r>
              <a:rPr lang="en-US" sz="2200" dirty="0"/>
              <a:t>Loads each image and computes face encodings using </a:t>
            </a:r>
            <a:r>
              <a:rPr lang="en-US" sz="2200" dirty="0" err="1"/>
              <a:t>face_recognition.face_encodings</a:t>
            </a:r>
            <a:r>
              <a:rPr lang="en-US" sz="2200" dirty="0"/>
              <a:t>.</a:t>
            </a:r>
          </a:p>
          <a:p>
            <a:r>
              <a:rPr lang="en-US" sz="2200" dirty="0"/>
              <a:t>Stores the computed face encodings and corresponding student </a:t>
            </a:r>
            <a:r>
              <a:rPr lang="en-US" sz="2200" dirty="0" err="1" smtClean="0"/>
              <a:t>rollnumbers</a:t>
            </a:r>
            <a:r>
              <a:rPr lang="en-US" sz="2200" dirty="0" smtClean="0"/>
              <a:t>.</a:t>
            </a:r>
          </a:p>
        </p:txBody>
      </p:sp>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31</a:t>
            </a:fld>
            <a:endParaRPr lang="en-US"/>
          </a:p>
        </p:txBody>
      </p:sp>
    </p:spTree>
    <p:extLst>
      <p:ext uri="{BB962C8B-B14F-4D97-AF65-F5344CB8AC3E}">
        <p14:creationId xmlns:p14="http://schemas.microsoft.com/office/powerpoint/2010/main" val="79426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latin typeface="Times New Roman" panose="02020603050405020304" pitchFamily="18" charset="0"/>
              </a:rPr>
              <a:t>Face Detection and Recognition Using </a:t>
            </a:r>
            <a:r>
              <a:rPr lang="en-US" dirty="0" smtClean="0">
                <a:solidFill>
                  <a:srgbClr val="000000"/>
                </a:solidFill>
                <a:latin typeface="Times New Roman" panose="02020603050405020304" pitchFamily="18" charset="0"/>
              </a:rPr>
              <a:t>face recognition </a:t>
            </a:r>
            <a:r>
              <a:rPr lang="en-US" dirty="0">
                <a:solidFill>
                  <a:srgbClr val="000000"/>
                </a:solidFill>
                <a:latin typeface="Times New Roman" panose="02020603050405020304" pitchFamily="18" charset="0"/>
              </a:rPr>
              <a:t>Library</a:t>
            </a:r>
            <a:endParaRPr lang="en-US" dirty="0"/>
          </a:p>
        </p:txBody>
      </p:sp>
      <p:sp>
        <p:nvSpPr>
          <p:cNvPr id="3" name="Content Placeholder 2"/>
          <p:cNvSpPr>
            <a:spLocks noGrp="1"/>
          </p:cNvSpPr>
          <p:nvPr>
            <p:ph idx="1"/>
          </p:nvPr>
        </p:nvSpPr>
        <p:spPr/>
        <p:txBody>
          <a:bodyPr>
            <a:normAutofit/>
          </a:bodyPr>
          <a:lstStyle/>
          <a:p>
            <a:pPr marL="0" indent="0">
              <a:buNone/>
            </a:pPr>
            <a:r>
              <a:rPr lang="en-US" dirty="0"/>
              <a:t>RTSP Stream Processing:</a:t>
            </a:r>
          </a:p>
          <a:p>
            <a:r>
              <a:rPr lang="en-US" sz="2200" dirty="0"/>
              <a:t>Captures video frames from an RTSP stream using </a:t>
            </a:r>
            <a:r>
              <a:rPr lang="en-US" sz="2200" dirty="0" err="1"/>
              <a:t>OpenCV</a:t>
            </a:r>
            <a:r>
              <a:rPr lang="en-US" sz="2200" dirty="0"/>
              <a:t>.</a:t>
            </a:r>
          </a:p>
          <a:p>
            <a:r>
              <a:rPr lang="en-US" sz="2200" dirty="0"/>
              <a:t>Processes every </a:t>
            </a:r>
            <a:r>
              <a:rPr lang="en-US" sz="2200" dirty="0" smtClean="0"/>
              <a:t>5th</a:t>
            </a:r>
            <a:r>
              <a:rPr lang="en-US" sz="2200" dirty="0" smtClean="0"/>
              <a:t> </a:t>
            </a:r>
            <a:r>
              <a:rPr lang="en-US" sz="2200" dirty="0"/>
              <a:t>frame to enhance performance.</a:t>
            </a:r>
          </a:p>
          <a:p>
            <a:r>
              <a:rPr lang="en-US" sz="2200" dirty="0"/>
              <a:t>Resizes frames to </a:t>
            </a:r>
            <a:r>
              <a:rPr lang="en-US" sz="2200" dirty="0" smtClean="0"/>
              <a:t>1/2 </a:t>
            </a:r>
            <a:r>
              <a:rPr lang="en-US" sz="2200" dirty="0"/>
              <a:t>size to speed up face recognition </a:t>
            </a:r>
            <a:r>
              <a:rPr lang="en-US" sz="2200" dirty="0" smtClean="0"/>
              <a:t>processing while making sure that face recognition is done optimally. </a:t>
            </a:r>
            <a:endParaRPr lang="en-US" sz="2200" dirty="0"/>
          </a:p>
        </p:txBody>
      </p:sp>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32</a:t>
            </a:fld>
            <a:endParaRPr lang="en-US"/>
          </a:p>
        </p:txBody>
      </p:sp>
    </p:spTree>
    <p:extLst>
      <p:ext uri="{BB962C8B-B14F-4D97-AF65-F5344CB8AC3E}">
        <p14:creationId xmlns:p14="http://schemas.microsoft.com/office/powerpoint/2010/main" val="222140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latin typeface="Times New Roman" panose="02020603050405020304" pitchFamily="18" charset="0"/>
              </a:rPr>
              <a:t>Face Detection and Recognition Using </a:t>
            </a:r>
            <a:r>
              <a:rPr lang="en-US" dirty="0" smtClean="0">
                <a:solidFill>
                  <a:srgbClr val="000000"/>
                </a:solidFill>
                <a:latin typeface="Times New Roman" panose="02020603050405020304" pitchFamily="18" charset="0"/>
              </a:rPr>
              <a:t>face recognition </a:t>
            </a:r>
            <a:r>
              <a:rPr lang="en-US" dirty="0">
                <a:solidFill>
                  <a:srgbClr val="000000"/>
                </a:solidFill>
                <a:latin typeface="Times New Roman" panose="02020603050405020304" pitchFamily="18" charset="0"/>
              </a:rPr>
              <a:t>Library</a:t>
            </a:r>
            <a:endParaRPr lang="en-US" dirty="0"/>
          </a:p>
        </p:txBody>
      </p:sp>
      <p:sp>
        <p:nvSpPr>
          <p:cNvPr id="3" name="Content Placeholder 2"/>
          <p:cNvSpPr>
            <a:spLocks noGrp="1"/>
          </p:cNvSpPr>
          <p:nvPr>
            <p:ph idx="1"/>
          </p:nvPr>
        </p:nvSpPr>
        <p:spPr/>
        <p:txBody>
          <a:bodyPr>
            <a:normAutofit/>
          </a:bodyPr>
          <a:lstStyle/>
          <a:p>
            <a:pPr marL="0" indent="0">
              <a:buNone/>
            </a:pPr>
            <a:r>
              <a:rPr lang="en-US" dirty="0"/>
              <a:t>Face Detection and Recognition</a:t>
            </a:r>
            <a:r>
              <a:rPr lang="en-US" dirty="0" smtClean="0"/>
              <a:t>:</a:t>
            </a:r>
            <a:endParaRPr lang="en-US" dirty="0"/>
          </a:p>
          <a:p>
            <a:r>
              <a:rPr lang="en-US" sz="2200" dirty="0"/>
              <a:t>Detects face locations in the resized frame using </a:t>
            </a:r>
            <a:r>
              <a:rPr lang="en-US" sz="2200" dirty="0" err="1"/>
              <a:t>face_recognition.face_locations</a:t>
            </a:r>
            <a:r>
              <a:rPr lang="en-US" sz="2200" dirty="0"/>
              <a:t>.</a:t>
            </a:r>
          </a:p>
          <a:p>
            <a:r>
              <a:rPr lang="en-US" sz="2200" dirty="0"/>
              <a:t>Computes face encodings for detected faces using </a:t>
            </a:r>
            <a:r>
              <a:rPr lang="en-US" sz="2200" dirty="0" err="1"/>
              <a:t>face_recognition.face_encodings</a:t>
            </a:r>
            <a:r>
              <a:rPr lang="en-US" sz="2200" dirty="0"/>
              <a:t>.</a:t>
            </a:r>
          </a:p>
          <a:p>
            <a:r>
              <a:rPr lang="en-US" sz="2200" dirty="0"/>
              <a:t>Compares these encodings with stored student encodings using </a:t>
            </a:r>
            <a:r>
              <a:rPr lang="en-US" sz="2200" dirty="0" err="1"/>
              <a:t>face_recognition.compare_faces</a:t>
            </a:r>
            <a:r>
              <a:rPr lang="en-US" sz="2200" dirty="0"/>
              <a:t> and </a:t>
            </a:r>
            <a:r>
              <a:rPr lang="en-US" sz="2200" dirty="0" err="1"/>
              <a:t>face_recognition.face_distance</a:t>
            </a:r>
            <a:r>
              <a:rPr lang="en-US" sz="2200" dirty="0"/>
              <a:t>.</a:t>
            </a:r>
          </a:p>
        </p:txBody>
      </p:sp>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33</a:t>
            </a:fld>
            <a:endParaRPr lang="en-US"/>
          </a:p>
        </p:txBody>
      </p:sp>
    </p:spTree>
    <p:extLst>
      <p:ext uri="{BB962C8B-B14F-4D97-AF65-F5344CB8AC3E}">
        <p14:creationId xmlns:p14="http://schemas.microsoft.com/office/powerpoint/2010/main" val="7643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latin typeface="Times New Roman" panose="02020603050405020304" pitchFamily="18" charset="0"/>
              </a:rPr>
              <a:t>Face Detection and Recognition Using </a:t>
            </a:r>
            <a:r>
              <a:rPr lang="en-US" dirty="0" smtClean="0">
                <a:solidFill>
                  <a:srgbClr val="000000"/>
                </a:solidFill>
                <a:latin typeface="Times New Roman" panose="02020603050405020304" pitchFamily="18" charset="0"/>
              </a:rPr>
              <a:t>face recognition </a:t>
            </a:r>
            <a:r>
              <a:rPr lang="en-US" dirty="0">
                <a:solidFill>
                  <a:srgbClr val="000000"/>
                </a:solidFill>
                <a:latin typeface="Times New Roman" panose="02020603050405020304" pitchFamily="18" charset="0"/>
              </a:rPr>
              <a:t>Library</a:t>
            </a:r>
            <a:endParaRPr lang="en-US" dirty="0"/>
          </a:p>
        </p:txBody>
      </p:sp>
      <p:sp>
        <p:nvSpPr>
          <p:cNvPr id="3" name="Content Placeholder 2"/>
          <p:cNvSpPr>
            <a:spLocks noGrp="1"/>
          </p:cNvSpPr>
          <p:nvPr>
            <p:ph idx="1"/>
          </p:nvPr>
        </p:nvSpPr>
        <p:spPr/>
        <p:txBody>
          <a:bodyPr>
            <a:normAutofit/>
          </a:bodyPr>
          <a:lstStyle/>
          <a:p>
            <a:pPr marL="0" indent="0">
              <a:buNone/>
            </a:pPr>
            <a:r>
              <a:rPr lang="en-US" dirty="0"/>
              <a:t>Matching and Alerting:</a:t>
            </a:r>
          </a:p>
          <a:p>
            <a:r>
              <a:rPr lang="en-US" sz="2200" dirty="0" smtClean="0"/>
              <a:t>If </a:t>
            </a:r>
            <a:r>
              <a:rPr lang="en-US" sz="2200" dirty="0"/>
              <a:t>a match is found, it retrieves the corresponding student </a:t>
            </a:r>
            <a:r>
              <a:rPr lang="en-US" sz="2200" dirty="0" err="1" smtClean="0"/>
              <a:t>rollnumber</a:t>
            </a:r>
            <a:r>
              <a:rPr lang="en-US" sz="2200" dirty="0" smtClean="0"/>
              <a:t>.</a:t>
            </a:r>
            <a:endParaRPr lang="en-US" sz="2200" dirty="0"/>
          </a:p>
          <a:p>
            <a:r>
              <a:rPr lang="en-US" sz="2200" dirty="0"/>
              <a:t>Sends an alert to a server if a recognized face is </a:t>
            </a:r>
            <a:r>
              <a:rPr lang="en-US" sz="2200" dirty="0" smtClean="0"/>
              <a:t>detected and a certain count threshold is reached.</a:t>
            </a:r>
          </a:p>
          <a:p>
            <a:r>
              <a:rPr lang="en-US" sz="2200" dirty="0" smtClean="0"/>
              <a:t>After sufficient </a:t>
            </a:r>
            <a:r>
              <a:rPr lang="en-US" sz="2200" dirty="0"/>
              <a:t>time has passed since the last </a:t>
            </a:r>
            <a:r>
              <a:rPr lang="en-US" sz="2200" dirty="0" smtClean="0"/>
              <a:t>alert, a new alert is generated. This is done to avoid spamming on our web app.</a:t>
            </a:r>
            <a:endParaRPr lang="en-US" sz="2200" dirty="0"/>
          </a:p>
          <a:p>
            <a:r>
              <a:rPr lang="en-US" sz="2200" dirty="0"/>
              <a:t>Draws rectangles around detected faces and displays the </a:t>
            </a:r>
            <a:r>
              <a:rPr lang="en-US" sz="2200" dirty="0" err="1" smtClean="0"/>
              <a:t>rollnumbers</a:t>
            </a:r>
            <a:r>
              <a:rPr lang="en-US" sz="2200" dirty="0" smtClean="0"/>
              <a:t> </a:t>
            </a:r>
            <a:r>
              <a:rPr lang="en-US" sz="2200" dirty="0"/>
              <a:t>on the video frames.</a:t>
            </a:r>
          </a:p>
        </p:txBody>
      </p:sp>
      <p:sp>
        <p:nvSpPr>
          <p:cNvPr id="4" name="Footer Placeholder 3"/>
          <p:cNvSpPr>
            <a:spLocks noGrp="1"/>
          </p:cNvSpPr>
          <p:nvPr>
            <p:ph type="ftr" sz="quarter" idx="11"/>
          </p:nvPr>
        </p:nvSpPr>
        <p:spPr/>
        <p:txBody>
          <a:bodyPr/>
          <a:lstStyle/>
          <a:p>
            <a:r>
              <a:rPr lang="en-US" dirty="0"/>
              <a:t>Smart Surveillance System - SSS</a:t>
            </a:r>
          </a:p>
        </p:txBody>
      </p:sp>
      <p:sp>
        <p:nvSpPr>
          <p:cNvPr id="5" name="Slide Number Placeholder 4"/>
          <p:cNvSpPr>
            <a:spLocks noGrp="1"/>
          </p:cNvSpPr>
          <p:nvPr>
            <p:ph type="sldNum" sz="quarter" idx="12"/>
          </p:nvPr>
        </p:nvSpPr>
        <p:spPr/>
        <p:txBody>
          <a:bodyPr/>
          <a:lstStyle/>
          <a:p>
            <a:fld id="{FCB64944-C185-42A3-B9E2-0C66306C0823}" type="slidenum">
              <a:rPr lang="en-US" smtClean="0"/>
              <a:t>34</a:t>
            </a:fld>
            <a:endParaRPr lang="en-US"/>
          </a:p>
        </p:txBody>
      </p:sp>
    </p:spTree>
    <p:extLst>
      <p:ext uri="{BB962C8B-B14F-4D97-AF65-F5344CB8AC3E}">
        <p14:creationId xmlns:p14="http://schemas.microsoft.com/office/powerpoint/2010/main" val="72774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406" y="2433075"/>
            <a:ext cx="2777197" cy="1325563"/>
          </a:xfrm>
        </p:spPr>
        <p:txBody>
          <a:bodyPr>
            <a:normAutofit/>
          </a:bodyPr>
          <a:lstStyle/>
          <a:p>
            <a:r>
              <a:rPr lang="en-US" dirty="0" smtClean="0">
                <a:solidFill>
                  <a:srgbClr val="000000"/>
                </a:solidFill>
                <a:latin typeface="Times New Roman" panose="02020603050405020304" pitchFamily="18" charset="0"/>
              </a:rPr>
              <a:t>Live Demo</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35</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70547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406" y="2433075"/>
            <a:ext cx="2777197" cy="1325563"/>
          </a:xfrm>
        </p:spPr>
        <p:txBody>
          <a:bodyPr>
            <a:normAutofit/>
          </a:bodyPr>
          <a:lstStyle/>
          <a:p>
            <a:r>
              <a:rPr lang="en-US" dirty="0">
                <a:solidFill>
                  <a:srgbClr val="000000"/>
                </a:solidFill>
                <a:latin typeface="Times New Roman" panose="02020603050405020304" pitchFamily="18" charset="0"/>
              </a:rPr>
              <a:t>Thank You</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36</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38236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b="0" i="0" u="none" strike="noStrike" baseline="0" dirty="0">
                <a:solidFill>
                  <a:srgbClr val="000000"/>
                </a:solidFill>
                <a:latin typeface="Times New Roman" panose="02020603050405020304" pitchFamily="18" charset="0"/>
              </a:rPr>
              <a:t>Project Introduction</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4</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sp>
        <p:nvSpPr>
          <p:cNvPr id="7" name="TextBox 6"/>
          <p:cNvSpPr txBox="1"/>
          <p:nvPr/>
        </p:nvSpPr>
        <p:spPr>
          <a:xfrm>
            <a:off x="763760" y="2735070"/>
            <a:ext cx="10641034" cy="1200329"/>
          </a:xfrm>
          <a:prstGeom prst="rect">
            <a:avLst/>
          </a:prstGeom>
          <a:noFill/>
        </p:spPr>
        <p:txBody>
          <a:bodyPr wrap="square" rtlCol="0">
            <a:spAutoFit/>
          </a:bodyPr>
          <a:lstStyle/>
          <a:p>
            <a:r>
              <a:rPr lang="en-US" b="0" i="0" dirty="0">
                <a:effectLst/>
              </a:rPr>
              <a:t>SSS is a pioneering solution addressing surveillance gaps in university CCTV systems. It integrates facial recognition, computer vision, and behavior analysis for comprehensive monitoring. By proactively identifying and tracking specific behaviors, such as smoking or fighting, it overcomes human limitations in overseeing multiple cameras, ensuring continuous monitoring and precise risk management.</a:t>
            </a:r>
            <a:endParaRPr lang="en-US" dirty="0"/>
          </a:p>
        </p:txBody>
      </p:sp>
    </p:spTree>
    <p:extLst>
      <p:ext uri="{BB962C8B-B14F-4D97-AF65-F5344CB8AC3E}">
        <p14:creationId xmlns:p14="http://schemas.microsoft.com/office/powerpoint/2010/main" val="392366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b="0" i="0" u="none" strike="noStrike" baseline="0" dirty="0" smtClean="0">
                <a:solidFill>
                  <a:srgbClr val="000000"/>
                </a:solidFill>
                <a:latin typeface="Times New Roman" panose="02020603050405020304" pitchFamily="18" charset="0"/>
              </a:rPr>
              <a:t>Revision</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5</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sp>
        <p:nvSpPr>
          <p:cNvPr id="7" name="TextBox 6"/>
          <p:cNvSpPr txBox="1"/>
          <p:nvPr/>
        </p:nvSpPr>
        <p:spPr>
          <a:xfrm>
            <a:off x="763760" y="2735070"/>
            <a:ext cx="10641034" cy="1477328"/>
          </a:xfrm>
          <a:prstGeom prst="rect">
            <a:avLst/>
          </a:prstGeom>
          <a:noFill/>
        </p:spPr>
        <p:txBody>
          <a:bodyPr wrap="square" rtlCol="0">
            <a:spAutoFit/>
          </a:bodyPr>
          <a:lstStyle/>
          <a:p>
            <a:r>
              <a:rPr lang="en-US" dirty="0"/>
              <a:t>In our last review, the panel recommended that our system should continue utilizing a procedural approach, as it sufficiently meets the project's requirements without the need for object-oriented diagrams. Following this guidance, we have removed all object-oriented approach diagrams and are exclusively using procedural diagrams. Additionally, the Entity-Relationship Diagram (ERD) has been updated to include the 'login' and 'reports' tables as per the panel's suggestions.</a:t>
            </a:r>
            <a:endParaRPr lang="en-US" dirty="0"/>
          </a:p>
        </p:txBody>
      </p:sp>
    </p:spTree>
    <p:extLst>
      <p:ext uri="{BB962C8B-B14F-4D97-AF65-F5344CB8AC3E}">
        <p14:creationId xmlns:p14="http://schemas.microsoft.com/office/powerpoint/2010/main" val="68622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b="0" i="0" u="none" strike="noStrike" baseline="0" dirty="0" smtClean="0">
                <a:solidFill>
                  <a:srgbClr val="000000"/>
                </a:solidFill>
                <a:latin typeface="Times New Roman" panose="02020603050405020304" pitchFamily="18" charset="0"/>
              </a:rPr>
              <a:t>Commitment </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64944-C185-42A3-B9E2-0C66306C082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0" y="8965"/>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p:cNvSpPr/>
          <p:nvPr/>
        </p:nvSpPr>
        <p:spPr>
          <a:xfrm>
            <a:off x="811240" y="1828489"/>
            <a:ext cx="1066799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p>
        </p:txBody>
      </p:sp>
      <p:sp>
        <p:nvSpPr>
          <p:cNvPr id="7" name="TextBox 6"/>
          <p:cNvSpPr txBox="1"/>
          <p:nvPr/>
        </p:nvSpPr>
        <p:spPr>
          <a:xfrm>
            <a:off x="838200" y="1544400"/>
            <a:ext cx="5888665" cy="1569660"/>
          </a:xfrm>
          <a:prstGeom prst="rect">
            <a:avLst/>
          </a:prstGeom>
          <a:noFill/>
        </p:spPr>
        <p:txBody>
          <a:bodyPr wrap="square" rtlCol="0">
            <a:spAutoFit/>
          </a:bodyPr>
          <a:lstStyle/>
          <a:p>
            <a:pPr marL="342900" indent="-342900">
              <a:buFont typeface="+mj-lt"/>
              <a:buAutoNum type="arabicPeriod"/>
            </a:pPr>
            <a:r>
              <a:rPr lang="en-US" sz="2400" dirty="0" smtClean="0"/>
              <a:t>Login</a:t>
            </a:r>
          </a:p>
          <a:p>
            <a:pPr marL="342900" indent="-342900">
              <a:buFont typeface="+mj-lt"/>
              <a:buAutoNum type="arabicPeriod"/>
            </a:pPr>
            <a:r>
              <a:rPr lang="en-US" sz="2400" dirty="0" smtClean="0"/>
              <a:t>Identifying Individuals (Facial Recognition)</a:t>
            </a:r>
          </a:p>
          <a:p>
            <a:pPr marL="342900" indent="-342900">
              <a:buFont typeface="+mj-lt"/>
              <a:buAutoNum type="arabicPeriod"/>
            </a:pPr>
            <a:r>
              <a:rPr lang="en-US" sz="2400" dirty="0" smtClean="0"/>
              <a:t>Manage Data</a:t>
            </a:r>
          </a:p>
          <a:p>
            <a:pPr marL="342900" indent="-342900">
              <a:buFont typeface="+mj-lt"/>
              <a:buAutoNum type="arabicPeriod"/>
            </a:pPr>
            <a:r>
              <a:rPr lang="en-US" sz="2400" dirty="0" smtClean="0"/>
              <a:t>View Data Summary</a:t>
            </a:r>
            <a:endParaRPr lang="en-US" sz="2400" dirty="0"/>
          </a:p>
        </p:txBody>
      </p:sp>
    </p:spTree>
    <p:extLst>
      <p:ext uri="{BB962C8B-B14F-4D97-AF65-F5344CB8AC3E}">
        <p14:creationId xmlns:p14="http://schemas.microsoft.com/office/powerpoint/2010/main" val="350858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dirty="0">
                <a:solidFill>
                  <a:srgbClr val="000000"/>
                </a:solidFill>
                <a:latin typeface="Times New Roman" panose="02020603050405020304" pitchFamily="18" charset="0"/>
              </a:rPr>
              <a:t>C</a:t>
            </a:r>
            <a:r>
              <a:rPr lang="en-US" b="0" i="0" u="none" strike="noStrike" baseline="0" dirty="0" smtClean="0">
                <a:solidFill>
                  <a:srgbClr val="000000"/>
                </a:solidFill>
                <a:latin typeface="Times New Roman" panose="02020603050405020304" pitchFamily="18" charset="0"/>
              </a:rPr>
              <a:t>ommitted</a:t>
            </a:r>
            <a:br>
              <a:rPr lang="en-US" b="0" i="0" u="none" strike="noStrike" baseline="0" dirty="0" smtClean="0">
                <a:solidFill>
                  <a:srgbClr val="000000"/>
                </a:solidFill>
                <a:latin typeface="Times New Roman" panose="02020603050405020304" pitchFamily="18" charset="0"/>
              </a:rPr>
            </a:br>
            <a:r>
              <a:rPr lang="en-US" b="0" i="0" u="none" strike="noStrike" baseline="0" dirty="0" smtClean="0">
                <a:solidFill>
                  <a:srgbClr val="000000"/>
                </a:solidFill>
                <a:latin typeface="Times New Roman" panose="02020603050405020304" pitchFamily="18" charset="0"/>
              </a:rPr>
              <a:t>Use Cases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7</a:t>
            </a:fld>
            <a:endParaRPr lang="en-US"/>
          </a:p>
        </p:txBody>
      </p:sp>
      <p:sp>
        <p:nvSpPr>
          <p:cNvPr id="6" name="Rectangle 5"/>
          <p:cNvSpPr/>
          <p:nvPr/>
        </p:nvSpPr>
        <p:spPr>
          <a:xfrm>
            <a:off x="0" y="8965"/>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pic>
        <p:nvPicPr>
          <p:cNvPr id="11" name="Picture 10"/>
          <p:cNvPicPr>
            <a:picLocks noChangeAspect="1"/>
          </p:cNvPicPr>
          <p:nvPr/>
        </p:nvPicPr>
        <p:blipFill>
          <a:blip r:embed="rId4"/>
          <a:stretch>
            <a:fillRect/>
          </a:stretch>
        </p:blipFill>
        <p:spPr>
          <a:xfrm>
            <a:off x="4005119" y="136356"/>
            <a:ext cx="6102664" cy="6585288"/>
          </a:xfrm>
          <a:prstGeom prst="rect">
            <a:avLst/>
          </a:prstGeom>
        </p:spPr>
      </p:pic>
      <p:sp>
        <p:nvSpPr>
          <p:cNvPr id="12" name="Rectangle 11"/>
          <p:cNvSpPr/>
          <p:nvPr/>
        </p:nvSpPr>
        <p:spPr>
          <a:xfrm>
            <a:off x="561358" y="1794265"/>
            <a:ext cx="6096000" cy="1200329"/>
          </a:xfrm>
          <a:prstGeom prst="rect">
            <a:avLst/>
          </a:prstGeom>
        </p:spPr>
        <p:txBody>
          <a:bodyPr>
            <a:spAutoFit/>
          </a:bodyPr>
          <a:lstStyle/>
          <a:p>
            <a:r>
              <a:rPr lang="en-US" dirty="0"/>
              <a:t>Login</a:t>
            </a:r>
          </a:p>
          <a:p>
            <a:r>
              <a:rPr lang="en-US" dirty="0"/>
              <a:t>Identifying Individuals (Facial Recognition)</a:t>
            </a:r>
          </a:p>
          <a:p>
            <a:r>
              <a:rPr lang="en-US" dirty="0"/>
              <a:t>Manage Data</a:t>
            </a:r>
          </a:p>
          <a:p>
            <a:r>
              <a:rPr lang="en-US" dirty="0"/>
              <a:t>View Data Summary</a:t>
            </a:r>
          </a:p>
        </p:txBody>
      </p:sp>
    </p:spTree>
    <p:extLst>
      <p:ext uri="{BB962C8B-B14F-4D97-AF65-F5344CB8AC3E}">
        <p14:creationId xmlns:p14="http://schemas.microsoft.com/office/powerpoint/2010/main" val="82439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dirty="0">
                <a:solidFill>
                  <a:srgbClr val="000000"/>
                </a:solidFill>
                <a:latin typeface="Times New Roman" panose="02020603050405020304" pitchFamily="18" charset="0"/>
              </a:rPr>
              <a:t>C</a:t>
            </a:r>
            <a:r>
              <a:rPr lang="en-US" b="0" i="0" u="none" strike="noStrike" baseline="0" dirty="0" smtClean="0">
                <a:solidFill>
                  <a:srgbClr val="000000"/>
                </a:solidFill>
                <a:latin typeface="Times New Roman" panose="02020603050405020304" pitchFamily="18" charset="0"/>
              </a:rPr>
              <a:t>ommitted</a:t>
            </a:r>
            <a:br>
              <a:rPr lang="en-US" b="0" i="0" u="none" strike="noStrike" baseline="0" dirty="0" smtClean="0">
                <a:solidFill>
                  <a:srgbClr val="000000"/>
                </a:solidFill>
                <a:latin typeface="Times New Roman" panose="02020603050405020304" pitchFamily="18" charset="0"/>
              </a:rPr>
            </a:br>
            <a:r>
              <a:rPr lang="en-US" b="0" i="0" u="none" strike="noStrike" baseline="0" dirty="0" smtClean="0">
                <a:solidFill>
                  <a:srgbClr val="000000"/>
                </a:solidFill>
                <a:latin typeface="Times New Roman" panose="02020603050405020304" pitchFamily="18" charset="0"/>
              </a:rPr>
              <a:t>Use Cases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8</a:t>
            </a:fld>
            <a:endParaRPr lang="en-US"/>
          </a:p>
        </p:txBody>
      </p:sp>
      <p:sp>
        <p:nvSpPr>
          <p:cNvPr id="6" name="Rectangle 5"/>
          <p:cNvSpPr/>
          <p:nvPr/>
        </p:nvSpPr>
        <p:spPr>
          <a:xfrm>
            <a:off x="0" y="8965"/>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pic>
        <p:nvPicPr>
          <p:cNvPr id="7" name="Picture 6"/>
          <p:cNvPicPr>
            <a:picLocks noChangeAspect="1"/>
          </p:cNvPicPr>
          <p:nvPr/>
        </p:nvPicPr>
        <p:blipFill>
          <a:blip r:embed="rId4"/>
          <a:stretch>
            <a:fillRect/>
          </a:stretch>
        </p:blipFill>
        <p:spPr>
          <a:xfrm>
            <a:off x="4005117" y="136356"/>
            <a:ext cx="6102664" cy="6585288"/>
          </a:xfrm>
          <a:prstGeom prst="rect">
            <a:avLst/>
          </a:prstGeom>
        </p:spPr>
      </p:pic>
      <p:sp>
        <p:nvSpPr>
          <p:cNvPr id="11" name="Rectangle 10"/>
          <p:cNvSpPr/>
          <p:nvPr/>
        </p:nvSpPr>
        <p:spPr>
          <a:xfrm>
            <a:off x="561358" y="1794265"/>
            <a:ext cx="6096000" cy="1200329"/>
          </a:xfrm>
          <a:prstGeom prst="rect">
            <a:avLst/>
          </a:prstGeom>
        </p:spPr>
        <p:txBody>
          <a:bodyPr>
            <a:spAutoFit/>
          </a:bodyPr>
          <a:lstStyle/>
          <a:p>
            <a:r>
              <a:rPr lang="en-US" dirty="0"/>
              <a:t>Login</a:t>
            </a:r>
          </a:p>
          <a:p>
            <a:r>
              <a:rPr lang="en-US" dirty="0"/>
              <a:t>Identifying Individuals (Facial Recognition)</a:t>
            </a:r>
          </a:p>
          <a:p>
            <a:r>
              <a:rPr lang="en-US" dirty="0"/>
              <a:t>Manage Data</a:t>
            </a:r>
          </a:p>
          <a:p>
            <a:r>
              <a:rPr lang="en-US" dirty="0"/>
              <a:t>View Data Summary</a:t>
            </a:r>
          </a:p>
        </p:txBody>
      </p:sp>
    </p:spTree>
    <p:extLst>
      <p:ext uri="{BB962C8B-B14F-4D97-AF65-F5344CB8AC3E}">
        <p14:creationId xmlns:p14="http://schemas.microsoft.com/office/powerpoint/2010/main" val="383717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r>
              <a:rPr lang="en-US" dirty="0">
                <a:solidFill>
                  <a:srgbClr val="000000"/>
                </a:solidFill>
                <a:latin typeface="Times New Roman" panose="02020603050405020304" pitchFamily="18" charset="0"/>
              </a:rPr>
              <a:t>C</a:t>
            </a:r>
            <a:r>
              <a:rPr lang="en-US" b="0" i="0" u="none" strike="noStrike" baseline="0" dirty="0" smtClean="0">
                <a:solidFill>
                  <a:srgbClr val="000000"/>
                </a:solidFill>
                <a:latin typeface="Times New Roman" panose="02020603050405020304" pitchFamily="18" charset="0"/>
              </a:rPr>
              <a:t>ommitted</a:t>
            </a:r>
            <a:br>
              <a:rPr lang="en-US" b="0" i="0" u="none" strike="noStrike" baseline="0" dirty="0" smtClean="0">
                <a:solidFill>
                  <a:srgbClr val="000000"/>
                </a:solidFill>
                <a:latin typeface="Times New Roman" panose="02020603050405020304" pitchFamily="18" charset="0"/>
              </a:rPr>
            </a:br>
            <a:r>
              <a:rPr lang="en-US" b="0" i="0" u="none" strike="noStrike" baseline="0" dirty="0" smtClean="0">
                <a:solidFill>
                  <a:srgbClr val="000000"/>
                </a:solidFill>
                <a:latin typeface="Times New Roman" panose="02020603050405020304" pitchFamily="18" charset="0"/>
              </a:rPr>
              <a:t>Use Cases</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9</a:t>
            </a:fld>
            <a:endParaRPr lang="en-US"/>
          </a:p>
        </p:txBody>
      </p:sp>
      <p:sp>
        <p:nvSpPr>
          <p:cNvPr id="6" name="Rectangle 5"/>
          <p:cNvSpPr/>
          <p:nvPr/>
        </p:nvSpPr>
        <p:spPr>
          <a:xfrm>
            <a:off x="0" y="8965"/>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pic>
        <p:nvPicPr>
          <p:cNvPr id="4" name="Picture 3"/>
          <p:cNvPicPr>
            <a:picLocks noChangeAspect="1"/>
          </p:cNvPicPr>
          <p:nvPr/>
        </p:nvPicPr>
        <p:blipFill>
          <a:blip r:embed="rId4"/>
          <a:stretch>
            <a:fillRect/>
          </a:stretch>
        </p:blipFill>
        <p:spPr>
          <a:xfrm>
            <a:off x="4005117" y="136356"/>
            <a:ext cx="6102664" cy="6585288"/>
          </a:xfrm>
          <a:prstGeom prst="rect">
            <a:avLst/>
          </a:prstGeom>
        </p:spPr>
      </p:pic>
      <p:sp>
        <p:nvSpPr>
          <p:cNvPr id="9" name="Rectangle 8"/>
          <p:cNvSpPr/>
          <p:nvPr/>
        </p:nvSpPr>
        <p:spPr>
          <a:xfrm>
            <a:off x="561358" y="1794265"/>
            <a:ext cx="6096000" cy="1200329"/>
          </a:xfrm>
          <a:prstGeom prst="rect">
            <a:avLst/>
          </a:prstGeom>
        </p:spPr>
        <p:txBody>
          <a:bodyPr>
            <a:spAutoFit/>
          </a:bodyPr>
          <a:lstStyle/>
          <a:p>
            <a:r>
              <a:rPr lang="en-US" dirty="0"/>
              <a:t>Login</a:t>
            </a:r>
          </a:p>
          <a:p>
            <a:r>
              <a:rPr lang="en-US" dirty="0"/>
              <a:t>Identifying Individuals (Facial Recognition)</a:t>
            </a:r>
          </a:p>
          <a:p>
            <a:r>
              <a:rPr lang="en-US" dirty="0"/>
              <a:t>Manage Data</a:t>
            </a:r>
          </a:p>
          <a:p>
            <a:r>
              <a:rPr lang="en-US" dirty="0"/>
              <a:t>View Data Summary</a:t>
            </a:r>
          </a:p>
        </p:txBody>
      </p:sp>
    </p:spTree>
    <p:extLst>
      <p:ext uri="{BB962C8B-B14F-4D97-AF65-F5344CB8AC3E}">
        <p14:creationId xmlns:p14="http://schemas.microsoft.com/office/powerpoint/2010/main" val="2525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1642</Words>
  <Application>Microsoft Office PowerPoint</Application>
  <PresentationFormat>Widescreen</PresentationFormat>
  <Paragraphs>320</Paragraphs>
  <Slides>36</Slides>
  <Notes>21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Times New Roman</vt:lpstr>
      <vt:lpstr>Office Theme</vt:lpstr>
      <vt:lpstr>Project Title: Smart Surveillance System (SSS) </vt:lpstr>
      <vt:lpstr>PowerPoint Presentation</vt:lpstr>
      <vt:lpstr> Outline</vt:lpstr>
      <vt:lpstr>Project Introduction</vt:lpstr>
      <vt:lpstr>Revision</vt:lpstr>
      <vt:lpstr>Commitment </vt:lpstr>
      <vt:lpstr>Committed Use Cases</vt:lpstr>
      <vt:lpstr>Committed Use Cases</vt:lpstr>
      <vt:lpstr>Committed Use Cases</vt:lpstr>
      <vt:lpstr>Committed Use Cases</vt:lpstr>
      <vt:lpstr>Committed Use Cases</vt:lpstr>
      <vt:lpstr>Committed Use Cases</vt:lpstr>
      <vt:lpstr>Committed Use Cases</vt:lpstr>
      <vt:lpstr>Video Demonstration </vt:lpstr>
      <vt:lpstr>App Interface</vt:lpstr>
      <vt:lpstr>App Interface</vt:lpstr>
      <vt:lpstr>App Interface</vt:lpstr>
      <vt:lpstr>App Interface</vt:lpstr>
      <vt:lpstr>App Interface</vt:lpstr>
      <vt:lpstr>App Interface</vt:lpstr>
      <vt:lpstr>App Interface</vt:lpstr>
      <vt:lpstr>App Interface</vt:lpstr>
      <vt:lpstr>App Interface</vt:lpstr>
      <vt:lpstr>App Interface</vt:lpstr>
      <vt:lpstr>App Interface</vt:lpstr>
      <vt:lpstr>App Interface</vt:lpstr>
      <vt:lpstr>App Interface</vt:lpstr>
      <vt:lpstr>App Interface</vt:lpstr>
      <vt:lpstr>App Interface</vt:lpstr>
      <vt:lpstr>App Interface</vt:lpstr>
      <vt:lpstr>Face Detection and Recognition Using face recognition Library</vt:lpstr>
      <vt:lpstr>Face Detection and Recognition Using face recognition Library</vt:lpstr>
      <vt:lpstr>Face Detection and Recognition Using face recognition Library</vt:lpstr>
      <vt:lpstr>Face Detection and Recognition Using face recognition Library</vt:lpstr>
      <vt:lpstr>Live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Abdullah Basit</cp:lastModifiedBy>
  <cp:revision>68</cp:revision>
  <dcterms:created xsi:type="dcterms:W3CDTF">2020-03-04T09:32:07Z</dcterms:created>
  <dcterms:modified xsi:type="dcterms:W3CDTF">2024-05-16T07:45:58Z</dcterms:modified>
</cp:coreProperties>
</file>